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70"/>
  </p:notesMasterIdLst>
  <p:handoutMasterIdLst>
    <p:handoutMasterId r:id="rId71"/>
  </p:handoutMasterIdLst>
  <p:sldIdLst>
    <p:sldId id="259" r:id="rId5"/>
    <p:sldId id="319" r:id="rId6"/>
    <p:sldId id="261" r:id="rId7"/>
    <p:sldId id="260" r:id="rId8"/>
    <p:sldId id="269" r:id="rId9"/>
    <p:sldId id="270" r:id="rId10"/>
    <p:sldId id="268" r:id="rId11"/>
    <p:sldId id="278" r:id="rId12"/>
    <p:sldId id="308" r:id="rId13"/>
    <p:sldId id="266" r:id="rId14"/>
    <p:sldId id="300" r:id="rId15"/>
    <p:sldId id="320" r:id="rId16"/>
    <p:sldId id="277" r:id="rId17"/>
    <p:sldId id="279" r:id="rId18"/>
    <p:sldId id="283" r:id="rId19"/>
    <p:sldId id="294" r:id="rId20"/>
    <p:sldId id="284" r:id="rId21"/>
    <p:sldId id="301" r:id="rId22"/>
    <p:sldId id="313" r:id="rId23"/>
    <p:sldId id="303" r:id="rId24"/>
    <p:sldId id="309" r:id="rId25"/>
    <p:sldId id="312" r:id="rId26"/>
    <p:sldId id="302" r:id="rId27"/>
    <p:sldId id="315" r:id="rId28"/>
    <p:sldId id="321" r:id="rId29"/>
    <p:sldId id="317" r:id="rId30"/>
    <p:sldId id="318" r:id="rId31"/>
    <p:sldId id="271" r:id="rId32"/>
    <p:sldId id="272" r:id="rId33"/>
    <p:sldId id="331" r:id="rId34"/>
    <p:sldId id="332" r:id="rId35"/>
    <p:sldId id="273" r:id="rId36"/>
    <p:sldId id="310" r:id="rId37"/>
    <p:sldId id="292" r:id="rId38"/>
    <p:sldId id="333" r:id="rId39"/>
    <p:sldId id="326" r:id="rId40"/>
    <p:sldId id="282" r:id="rId41"/>
    <p:sldId id="334" r:id="rId42"/>
    <p:sldId id="335" r:id="rId43"/>
    <p:sldId id="336" r:id="rId44"/>
    <p:sldId id="337" r:id="rId45"/>
    <p:sldId id="338" r:id="rId46"/>
    <p:sldId id="339" r:id="rId47"/>
    <p:sldId id="323" r:id="rId48"/>
    <p:sldId id="314" r:id="rId49"/>
    <p:sldId id="329" r:id="rId50"/>
    <p:sldId id="304" r:id="rId51"/>
    <p:sldId id="316" r:id="rId52"/>
    <p:sldId id="276" r:id="rId53"/>
    <p:sldId id="286" r:id="rId54"/>
    <p:sldId id="287" r:id="rId55"/>
    <p:sldId id="281" r:id="rId56"/>
    <p:sldId id="306" r:id="rId57"/>
    <p:sldId id="307" r:id="rId58"/>
    <p:sldId id="295" r:id="rId59"/>
    <p:sldId id="296" r:id="rId60"/>
    <p:sldId id="305" r:id="rId61"/>
    <p:sldId id="293" r:id="rId62"/>
    <p:sldId id="275" r:id="rId63"/>
    <p:sldId id="311" r:id="rId64"/>
    <p:sldId id="289" r:id="rId65"/>
    <p:sldId id="290" r:id="rId66"/>
    <p:sldId id="291" r:id="rId67"/>
    <p:sldId id="285" r:id="rId68"/>
    <p:sldId id="263" r:id="rId69"/>
  </p:sldIdLst>
  <p:sldSz cx="12192000" cy="6858000"/>
  <p:notesSz cx="6858000" cy="9144000"/>
  <p:embeddedFontLst>
    <p:embeddedFont>
      <p:font typeface="Calibri" panose="020F0502020204030204" pitchFamily="34" charset="0"/>
      <p:regular r:id="rId72"/>
      <p:bold r:id="rId73"/>
      <p:italic r:id="rId74"/>
      <p:boldItalic r:id="rId75"/>
    </p:embeddedFont>
    <p:embeddedFont>
      <p:font typeface="Century Gothic" panose="020B0502020202020204" pitchFamily="34" charset="0"/>
      <p:regular r:id="rId76"/>
      <p:bold r:id="rId77"/>
      <p:italic r:id="rId78"/>
      <p:boldItalic r:id="rId79"/>
    </p:embeddedFont>
    <p:embeddedFont>
      <p:font typeface="Galano Grotesque Light" panose="020B0604020202020204" charset="0"/>
      <p:regular r:id="rId80"/>
    </p:embeddedFont>
    <p:embeddedFont>
      <p:font typeface="Galano Grotesque Medium" panose="020B0604020202020204" charset="0"/>
      <p:regular r:id="rId81"/>
    </p:embeddedFont>
    <p:embeddedFont>
      <p:font typeface="Montserrat Light" panose="020B0604020202020204" charset="0"/>
      <p:regular r:id="rId82"/>
      <p:italic r:id="rId8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F477A4C-EA93-EE4D-BC57-9DB0A6BEE997}">
          <p14:sldIdLst>
            <p14:sldId id="259"/>
            <p14:sldId id="319"/>
            <p14:sldId id="261"/>
            <p14:sldId id="260"/>
            <p14:sldId id="269"/>
            <p14:sldId id="270"/>
            <p14:sldId id="268"/>
            <p14:sldId id="278"/>
            <p14:sldId id="308"/>
            <p14:sldId id="266"/>
            <p14:sldId id="300"/>
            <p14:sldId id="320"/>
            <p14:sldId id="277"/>
            <p14:sldId id="279"/>
            <p14:sldId id="283"/>
            <p14:sldId id="294"/>
            <p14:sldId id="284"/>
            <p14:sldId id="301"/>
            <p14:sldId id="313"/>
            <p14:sldId id="303"/>
            <p14:sldId id="309"/>
            <p14:sldId id="312"/>
            <p14:sldId id="302"/>
            <p14:sldId id="315"/>
            <p14:sldId id="321"/>
            <p14:sldId id="317"/>
            <p14:sldId id="318"/>
            <p14:sldId id="271"/>
            <p14:sldId id="272"/>
            <p14:sldId id="331"/>
            <p14:sldId id="332"/>
            <p14:sldId id="273"/>
            <p14:sldId id="310"/>
            <p14:sldId id="292"/>
            <p14:sldId id="333"/>
            <p14:sldId id="326"/>
            <p14:sldId id="282"/>
            <p14:sldId id="334"/>
            <p14:sldId id="335"/>
            <p14:sldId id="336"/>
            <p14:sldId id="337"/>
            <p14:sldId id="338"/>
            <p14:sldId id="339"/>
            <p14:sldId id="323"/>
            <p14:sldId id="314"/>
            <p14:sldId id="329"/>
            <p14:sldId id="304"/>
            <p14:sldId id="316"/>
            <p14:sldId id="276"/>
            <p14:sldId id="286"/>
            <p14:sldId id="287"/>
            <p14:sldId id="281"/>
            <p14:sldId id="306"/>
            <p14:sldId id="307"/>
            <p14:sldId id="295"/>
            <p14:sldId id="296"/>
            <p14:sldId id="305"/>
            <p14:sldId id="293"/>
            <p14:sldId id="275"/>
            <p14:sldId id="311"/>
            <p14:sldId id="289"/>
            <p14:sldId id="290"/>
            <p14:sldId id="291"/>
            <p14:sldId id="285"/>
            <p14:sldId id="263"/>
          </p14:sldIdLst>
        </p14:section>
        <p14:section name="Untitled Section" id="{CA6702B9-2C53-EB48-9BF6-DC1559E4891A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5757"/>
    <a:srgbClr val="61A83F"/>
    <a:srgbClr val="283583"/>
    <a:srgbClr val="43A83F"/>
    <a:srgbClr val="60A73E"/>
    <a:srgbClr val="FFFD78"/>
    <a:srgbClr val="558ADF"/>
    <a:srgbClr val="283483"/>
    <a:srgbClr val="4974B8"/>
    <a:srgbClr val="4166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96" autoAdjust="0"/>
    <p:restoredTop sz="84507"/>
  </p:normalViewPr>
  <p:slideViewPr>
    <p:cSldViewPr snapToGrid="0">
      <p:cViewPr varScale="1">
        <p:scale>
          <a:sx n="96" d="100"/>
          <a:sy n="96" d="100"/>
        </p:scale>
        <p:origin x="1314" y="-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6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presProps" Target="pres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font" Target="fonts/font3.fntdata"/><Relationship Id="rId79" Type="http://schemas.openxmlformats.org/officeDocument/2006/relationships/font" Target="fonts/font8.fntdata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font" Target="fonts/font6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font" Target="fonts/font1.fntdata"/><Relationship Id="rId80" Type="http://schemas.openxmlformats.org/officeDocument/2006/relationships/font" Target="fonts/font9.fntdata"/><Relationship Id="rId85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notesMaster" Target="notesMasters/notesMaster1.xml"/><Relationship Id="rId75" Type="http://schemas.openxmlformats.org/officeDocument/2006/relationships/font" Target="fonts/font4.fntdata"/><Relationship Id="rId83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font" Target="fonts/font2.fntdata"/><Relationship Id="rId78" Type="http://schemas.openxmlformats.org/officeDocument/2006/relationships/font" Target="fonts/font7.fntdata"/><Relationship Id="rId81" Type="http://schemas.openxmlformats.org/officeDocument/2006/relationships/font" Target="fonts/font10.fntdata"/><Relationship Id="rId86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font" Target="fonts/font5.fntdata"/><Relationship Id="rId7" Type="http://schemas.openxmlformats.org/officeDocument/2006/relationships/slide" Target="slides/slide3.xml"/><Relationship Id="rId71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tableStyles" Target="tableStyles.xml"/><Relationship Id="rId61" Type="http://schemas.openxmlformats.org/officeDocument/2006/relationships/slide" Target="slides/slide57.xml"/><Relationship Id="rId82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E1CE73-D472-42F3-893C-D02EF27723D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AFAF50-E73A-409D-8F65-D79F4A7A57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76E6FD-8268-4072-BCD1-25B05F3C11B3}" type="datetimeFigureOut">
              <a:rPr lang="en-GB" smtClean="0"/>
              <a:t>20/11/2019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516D97-D10C-44BD-88E3-61D410BBA3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5C24F-2B46-4403-8AE0-63EB7D8A654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4547E0-15F0-4EC4-8347-52EE079A68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54461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gif>
</file>

<file path=ppt/media/image27.tiff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tiff>
</file>

<file path=ppt/media/image37.tiff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tiff>
</file>

<file path=ppt/media/image46.png>
</file>

<file path=ppt/media/image47.tiff>
</file>

<file path=ppt/media/image48.tiff>
</file>

<file path=ppt/media/image5.png>
</file>

<file path=ppt/media/image6.sv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6196BB-E2C0-4D1E-BC5C-4817F142C7EE}" type="datetimeFigureOut">
              <a:rPr lang="en-GB" smtClean="0"/>
              <a:t>20/11/2019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9B70A-BAE5-4A56-9EBC-E0E75942BA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977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5934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Zapis danych w standardowych narzędziach komputerowych jest tożsamy z poleceniem commit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34329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Przechowalnia (ang. staging area) to unikatowy feature </a:t>
            </a:r>
            <a:r>
              <a:rPr lang="pl-PL" dirty="0" err="1"/>
              <a:t>GITs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625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i="0" dirty="0"/>
              <a:t>Polecenie umożliwia sprawdzenie stanu repozytorium m.in. uzyskanie informacji które pliki zostaną dodane do kolejnego snapshota projektu</a:t>
            </a:r>
          </a:p>
          <a:p>
            <a:pPr marL="0" indent="0">
              <a:buFontTx/>
              <a:buNone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542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Plik może być śledzony lub nieśledzony, śledzony to taki o którym Git wie (który ma w ostatnim snapshocie repozytorium)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031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Commit </a:t>
            </a:r>
            <a:r>
              <a:rPr lang="pl-PL" dirty="0" err="1"/>
              <a:t>output</a:t>
            </a:r>
            <a:r>
              <a:rPr lang="pl-PL" dirty="0"/>
              <a:t>:</a:t>
            </a:r>
          </a:p>
          <a:p>
            <a:pPr marL="171450" indent="-171450">
              <a:buFontTx/>
              <a:buChar char="-"/>
            </a:pPr>
            <a:r>
              <a:rPr lang="pl-PL" dirty="0"/>
              <a:t>Nazwa brancha</a:t>
            </a:r>
          </a:p>
          <a:p>
            <a:pPr marL="171450" indent="-171450">
              <a:buFontTx/>
              <a:buChar char="-"/>
            </a:pPr>
            <a:r>
              <a:rPr lang="pl-PL" dirty="0"/>
              <a:t>SHA-1 </a:t>
            </a:r>
            <a:r>
              <a:rPr lang="pl-PL" dirty="0" err="1"/>
              <a:t>checksum</a:t>
            </a:r>
            <a:r>
              <a:rPr lang="pl-PL" dirty="0"/>
              <a:t> commit</a:t>
            </a:r>
          </a:p>
          <a:p>
            <a:pPr marL="171450" indent="-171450">
              <a:buFontTx/>
              <a:buChar char="-"/>
            </a:pPr>
            <a:r>
              <a:rPr lang="pl-PL" dirty="0"/>
              <a:t>Opcja –a umożliwia pominięcie przechowalni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23063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808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393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dirty="0"/>
              <a:t>Pierwsza linia: co jest porównywane</a:t>
            </a:r>
          </a:p>
          <a:p>
            <a:pPr marL="171450" indent="-171450">
              <a:buFontTx/>
              <a:buChar char="-"/>
            </a:pPr>
            <a:r>
              <a:rPr lang="pl-PL" dirty="0"/>
              <a:t>Druga linia: wewnętrzne metadane gita wskazujące na SHA porównywanych obiektów</a:t>
            </a:r>
          </a:p>
          <a:p>
            <a:pPr marL="171450" indent="-171450">
              <a:buFontTx/>
              <a:buChar char="-"/>
            </a:pPr>
            <a:r>
              <a:rPr lang="pl-PL" dirty="0"/>
              <a:t>Trzecia linia: legenda zmiany z – są powiązane ze źródłem a zmiany z + z b</a:t>
            </a:r>
          </a:p>
          <a:p>
            <a:pPr marL="171450" indent="-171450">
              <a:buFontTx/>
              <a:buChar char="-"/>
            </a:pPr>
            <a:r>
              <a:rPr lang="pl-PL" dirty="0"/>
              <a:t>Reszta: lista fragmentów zmian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9680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9683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7368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15853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Przechowalnia (ang. staging area) to unikatowy </a:t>
            </a:r>
            <a:r>
              <a:rPr lang="pl-PL" dirty="0" err="1"/>
              <a:t>feature</a:t>
            </a:r>
            <a:r>
              <a:rPr lang="pl-PL" dirty="0"/>
              <a:t> </a:t>
            </a:r>
            <a:r>
              <a:rPr lang="pl-PL" dirty="0" err="1"/>
              <a:t>GITs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62984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.gitignore – trafia do innych repozytoriów gdy są klonowane</a:t>
            </a:r>
          </a:p>
          <a:p>
            <a:pPr marL="0" indent="0">
              <a:buFontTx/>
              <a:buNone/>
            </a:pPr>
            <a:r>
              <a:rPr lang="pl-PL" dirty="0"/>
              <a:t>.git/info/exclude – wzorce muszą zawsze być relatywne do lokalizacji pliku .gitignore (główny katalog aplikacji)</a:t>
            </a:r>
          </a:p>
          <a:p>
            <a:pPr marL="0" indent="0">
              <a:buFontTx/>
              <a:buNone/>
            </a:pPr>
            <a:r>
              <a:rPr lang="pl-PL" dirty="0"/>
              <a:t>Możliwe jest również skonfigurowanie globalnego pliku .gitignore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3372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.gitignore – trafia do innych repozytoriów gdy są klonowane</a:t>
            </a:r>
          </a:p>
          <a:p>
            <a:pPr marL="0" indent="0">
              <a:buFontTx/>
              <a:buNone/>
            </a:pPr>
            <a:r>
              <a:rPr lang="pl-PL" dirty="0"/>
              <a:t>.git/info/exclude – wzorce muszą zawsze być relatywne do lokalizacji pliku .gitignore (główny katalog aplikacji)</a:t>
            </a:r>
          </a:p>
          <a:p>
            <a:pPr marL="0" indent="0">
              <a:buFontTx/>
              <a:buNone/>
            </a:pPr>
            <a:r>
              <a:rPr lang="pl-PL" dirty="0"/>
              <a:t>Możliwe jest również skonfigurowanie globalnego pliku .gitignore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0037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dirty="0"/>
              <a:t>Wewnętrznie polecenie wywołuje git init w pierwszym kroku</a:t>
            </a:r>
          </a:p>
          <a:p>
            <a:pPr marL="171450" indent="-171450">
              <a:buFontTx/>
              <a:buChar char="-"/>
            </a:pPr>
            <a:r>
              <a:rPr lang="pl-PL" dirty="0"/>
              <a:t>git clone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b="1" dirty="0">
                <a:effectLst/>
              </a:rPr>
              <a:t>&lt;USERNAME&gt;</a:t>
            </a:r>
            <a:r>
              <a:rPr lang="pl-PL" dirty="0"/>
              <a:t>:</a:t>
            </a:r>
            <a:r>
              <a:rPr lang="pl-PL" b="1" dirty="0">
                <a:effectLst/>
              </a:rPr>
              <a:t>&lt;PASSWORD&gt;</a:t>
            </a:r>
            <a:r>
              <a:rPr lang="pl-PL" dirty="0"/>
              <a:t>@</a:t>
            </a:r>
            <a:r>
              <a:rPr lang="pl-PL" dirty="0" err="1"/>
              <a:t>github.com</a:t>
            </a:r>
            <a:r>
              <a:rPr lang="pl-PL" dirty="0"/>
              <a:t>/</a:t>
            </a:r>
            <a:r>
              <a:rPr lang="pl-PL" dirty="0" err="1"/>
              <a:t>path</a:t>
            </a:r>
            <a:r>
              <a:rPr lang="pl-PL" dirty="0"/>
              <a:t>/to/</a:t>
            </a:r>
            <a:r>
              <a:rPr lang="pl-PL" dirty="0" err="1"/>
              <a:t>repo.git</a:t>
            </a:r>
            <a:r>
              <a:rPr lang="pl-PL" dirty="0"/>
              <a:t> – klonowanie z danymi uwierzytelniającymi</a:t>
            </a:r>
          </a:p>
          <a:p>
            <a:pPr marL="171450" indent="-171450">
              <a:buFontTx/>
              <a:buChar char="-"/>
            </a:pPr>
            <a:r>
              <a:rPr lang="pl-PL" dirty="0"/>
              <a:t>Kopiowane są wszystkie snapshoty wszystkich plików w historii projektu</a:t>
            </a:r>
          </a:p>
          <a:p>
            <a:pPr marL="171450" indent="-171450">
              <a:buFontTx/>
              <a:buChar char="-"/>
            </a:pPr>
            <a:r>
              <a:rPr lang="pl-PL" dirty="0"/>
              <a:t>Domyślnie </a:t>
            </a:r>
            <a:r>
              <a:rPr lang="pl-PL" dirty="0" err="1"/>
              <a:t>repo</a:t>
            </a:r>
            <a:r>
              <a:rPr lang="pl-PL" dirty="0"/>
              <a:t> jest tworzone w katalogu o nazwie wziętej z ostatniego </a:t>
            </a:r>
            <a:r>
              <a:rPr lang="pl-PL" dirty="0" err="1"/>
              <a:t>człona</a:t>
            </a:r>
            <a:r>
              <a:rPr lang="pl-PL" dirty="0"/>
              <a:t> </a:t>
            </a:r>
            <a:r>
              <a:rPr lang="pl-PL" dirty="0" err="1"/>
              <a:t>url</a:t>
            </a:r>
            <a:r>
              <a:rPr lang="pl-PL" dirty="0"/>
              <a:t>, można podać kolejny parametr – nazwa folderu</a:t>
            </a:r>
          </a:p>
          <a:p>
            <a:pPr marL="171450" indent="-171450">
              <a:buFontTx/>
              <a:buChar char="-"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9988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Julia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9750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Julia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2878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l-PL" sz="1200" dirty="0"/>
              <a:t>Pracując nad projektem możemy równolegle rozwijać różne pomysły lub tworzyć nowe funkcjonalności.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l-PL" sz="1200" dirty="0"/>
              <a:t>„</a:t>
            </a:r>
            <a:r>
              <a:rPr lang="pl-PL" sz="1200" dirty="0" err="1"/>
              <a:t>Branche</a:t>
            </a:r>
            <a:r>
              <a:rPr lang="pl-PL" sz="1200" dirty="0"/>
              <a:t>” są po to aby zorganizować tę pracę w sposób równoległy i w miarę bezkonfliktowy.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l-PL" sz="1200" dirty="0"/>
              <a:t>Zmiany dokonywane w ramach „</a:t>
            </a:r>
            <a:r>
              <a:rPr lang="pl-PL" sz="1200" dirty="0" err="1"/>
              <a:t>brancha</a:t>
            </a:r>
            <a:r>
              <a:rPr lang="pl-PL" sz="1200" dirty="0"/>
              <a:t>” pojawią się na masterze dopiero po jego „</a:t>
            </a:r>
            <a:r>
              <a:rPr lang="pl-PL" sz="1200" dirty="0" err="1"/>
              <a:t>zmergowaniu</a:t>
            </a:r>
            <a:r>
              <a:rPr lang="pl-PL" sz="1200" dirty="0"/>
              <a:t>” (ale o tym później)</a:t>
            </a:r>
          </a:p>
          <a:p>
            <a:pPr marL="171450" indent="-171450">
              <a:buFontTx/>
              <a:buChar char="-"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7842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53315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2"/>
                </a:solidFill>
              </a:rPr>
              <a:t>- </a:t>
            </a:r>
            <a:r>
              <a:rPr lang="pl-PL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Konflikty powstają gdy ten sam plik został zmieniony w różny sposób w tym samym miejscu w obu scalanych ze sobą branchach</a:t>
            </a:r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pl-PL" sz="2000" dirty="0">
              <a:solidFill>
                <a:schemeClr val="bg2"/>
              </a:solidFill>
            </a:endParaRPr>
          </a:p>
          <a:p>
            <a:endParaRPr lang="pl-PL" sz="1600" dirty="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86219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661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Praca zależna od dostępności serwera – większość poleceń wymaga połączenia z serwerem np. odczyt historii pliku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57618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1702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sz="1600" dirty="0" err="1">
                <a:solidFill>
                  <a:schemeClr val="bg2"/>
                </a:solidFill>
              </a:rPr>
              <a:t>Konflikt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może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powstać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przy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wywołaniu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różnego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rodzaju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poleceń</a:t>
            </a:r>
            <a:r>
              <a:rPr lang="en-US" sz="1600" dirty="0">
                <a:solidFill>
                  <a:schemeClr val="bg2"/>
                </a:solidFill>
              </a:rPr>
              <a:t>, </a:t>
            </a:r>
            <a:r>
              <a:rPr lang="en-US" sz="1600" dirty="0" err="1">
                <a:solidFill>
                  <a:schemeClr val="bg2"/>
                </a:solidFill>
              </a:rPr>
              <a:t>może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wystąpić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przy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mergowaniu</a:t>
            </a:r>
            <a:r>
              <a:rPr lang="en-US" sz="1600" dirty="0">
                <a:solidFill>
                  <a:schemeClr val="bg2"/>
                </a:solidFill>
              </a:rPr>
              <a:t>, </a:t>
            </a:r>
            <a:r>
              <a:rPr lang="en-US" sz="1600" dirty="0" err="1">
                <a:solidFill>
                  <a:schemeClr val="bg2"/>
                </a:solidFill>
              </a:rPr>
              <a:t>pushowaniu</a:t>
            </a:r>
            <a:r>
              <a:rPr lang="en-US" sz="1600" dirty="0">
                <a:solidFill>
                  <a:schemeClr val="bg2"/>
                </a:solidFill>
              </a:rPr>
              <a:t>, </a:t>
            </a:r>
            <a:r>
              <a:rPr lang="en-US" sz="1600" dirty="0" err="1">
                <a:solidFill>
                  <a:schemeClr val="bg2"/>
                </a:solidFill>
              </a:rPr>
              <a:t>pullowaniu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itp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itd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2"/>
                </a:solidFill>
              </a:rPr>
              <a:t>Tu </a:t>
            </a:r>
            <a:r>
              <a:rPr lang="en-US" sz="1600" dirty="0" err="1">
                <a:solidFill>
                  <a:schemeClr val="bg2"/>
                </a:solidFill>
              </a:rPr>
              <a:t>mamy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przykład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błedu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przy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wywołaniu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komendy</a:t>
            </a:r>
            <a:r>
              <a:rPr lang="en-US" sz="1600" dirty="0">
                <a:solidFill>
                  <a:schemeClr val="bg2"/>
                </a:solidFill>
              </a:rPr>
              <a:t> push </a:t>
            </a:r>
            <a:r>
              <a:rPr lang="en-US" sz="1600" dirty="0" err="1">
                <a:solidFill>
                  <a:schemeClr val="bg2"/>
                </a:solidFill>
              </a:rPr>
              <a:t>czyli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wypchnięcia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zmian</a:t>
            </a:r>
            <a:r>
              <a:rPr lang="en-US" sz="1600" dirty="0">
                <a:solidFill>
                  <a:schemeClr val="bg2"/>
                </a:solidFill>
              </a:rPr>
              <a:t> do </a:t>
            </a:r>
            <a:r>
              <a:rPr lang="en-US" sz="1600" dirty="0" err="1">
                <a:solidFill>
                  <a:schemeClr val="bg2"/>
                </a:solidFill>
              </a:rPr>
              <a:t>zdalnego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repozytorium</a:t>
            </a:r>
            <a:r>
              <a:rPr lang="en-US" sz="1600" dirty="0">
                <a:solidFill>
                  <a:schemeClr val="bg2"/>
                </a:solidFill>
              </a:rPr>
              <a:t>, to </a:t>
            </a:r>
            <a:r>
              <a:rPr lang="en-US" sz="1600" dirty="0" err="1">
                <a:solidFill>
                  <a:schemeClr val="bg2"/>
                </a:solidFill>
              </a:rPr>
              <a:t>znaczy</a:t>
            </a:r>
            <a:r>
              <a:rPr lang="en-US" sz="1600" dirty="0">
                <a:solidFill>
                  <a:schemeClr val="bg2"/>
                </a:solidFill>
              </a:rPr>
              <a:t>, </a:t>
            </a:r>
            <a:r>
              <a:rPr lang="en-US" sz="1600" dirty="0" err="1">
                <a:solidFill>
                  <a:schemeClr val="bg2"/>
                </a:solidFill>
              </a:rPr>
              <a:t>że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nasza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wersja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któregoś</a:t>
            </a:r>
            <a:r>
              <a:rPr lang="en-US" sz="1600" dirty="0">
                <a:solidFill>
                  <a:schemeClr val="bg2"/>
                </a:solidFill>
              </a:rPr>
              <a:t> z </a:t>
            </a:r>
            <a:r>
              <a:rPr lang="en-US" sz="1600" dirty="0" err="1">
                <a:solidFill>
                  <a:schemeClr val="bg2"/>
                </a:solidFill>
              </a:rPr>
              <a:t>plików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różni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się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Konflikty powstają gdy ten sam plik został zmieniony w różny sposób w tym samym miejscu w obu scalanych ze sobą branchach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285750" indent="-285750">
              <a:buFontTx/>
              <a:buChar char="-"/>
            </a:pPr>
            <a:endParaRPr lang="pl-PL" sz="1600" dirty="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6165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Konflikty powstają gdy ten sam plik został zmieniony w różny sposób w tym samym miejscu w obu scalanych ze sobą branchach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Błąd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powstał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podczas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auto-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mergowania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pliku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equation.txt,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najpierw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sfixuj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Więc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sprawmy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jest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między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nimi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difference git diff -&gt;</a:t>
            </a:r>
            <a:endParaRPr lang="pl-PL" sz="1600" dirty="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8357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>
                <a:solidFill>
                  <a:schemeClr val="bg2"/>
                </a:solidFill>
              </a:rPr>
              <a:t>- 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Konflikty powstają gdy ten sam plik został zmieniony w różny sposób w tym samym miejscu w obu scalanych ze sobą branchach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pl-PL" sz="1600" dirty="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37982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err="1">
                <a:solidFill>
                  <a:schemeClr val="bg2"/>
                </a:solidFill>
              </a:rPr>
              <a:t>Możemy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się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pokłócić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która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wersja</a:t>
            </a:r>
            <a:r>
              <a:rPr lang="en-US" sz="1600" dirty="0">
                <a:solidFill>
                  <a:schemeClr val="bg2"/>
                </a:solidFill>
              </a:rPr>
              <a:t> jest </a:t>
            </a:r>
            <a:r>
              <a:rPr lang="en-US" sz="1600" dirty="0" err="1">
                <a:solidFill>
                  <a:schemeClr val="bg2"/>
                </a:solidFill>
              </a:rPr>
              <a:t>lepsza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lub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jak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normalni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ludzie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przeanalizować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oba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pomysły</a:t>
            </a:r>
            <a:r>
              <a:rPr lang="en-US" sz="1600" dirty="0">
                <a:solidFill>
                  <a:schemeClr val="bg2"/>
                </a:solidFill>
              </a:rPr>
              <a:t>!!</a:t>
            </a:r>
          </a:p>
          <a:p>
            <a:r>
              <a:rPr lang="en-US" sz="1600" dirty="0">
                <a:solidFill>
                  <a:schemeClr val="bg2"/>
                </a:solidFill>
              </a:rPr>
              <a:t>- 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Konflikty powstają gdy ten sam plik został zmieniony w różny sposób w tym samym miejscu w obu scalanych ze sobą branchach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pl-PL" sz="1600" dirty="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69862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err="1">
                <a:solidFill>
                  <a:schemeClr val="bg2"/>
                </a:solidFill>
              </a:rPr>
              <a:t>Możemy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się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pokłócić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która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wersja</a:t>
            </a:r>
            <a:r>
              <a:rPr lang="en-US" sz="1600" dirty="0">
                <a:solidFill>
                  <a:schemeClr val="bg2"/>
                </a:solidFill>
              </a:rPr>
              <a:t> jest </a:t>
            </a:r>
            <a:r>
              <a:rPr lang="en-US" sz="1600" dirty="0" err="1">
                <a:solidFill>
                  <a:schemeClr val="bg2"/>
                </a:solidFill>
              </a:rPr>
              <a:t>lepsza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lub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jak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normalni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ludzie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przeanalizować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oba</a:t>
            </a:r>
            <a:r>
              <a:rPr lang="en-US" sz="1600" dirty="0">
                <a:solidFill>
                  <a:schemeClr val="bg2"/>
                </a:solidFill>
              </a:rPr>
              <a:t> </a:t>
            </a:r>
            <a:r>
              <a:rPr lang="en-US" sz="1600" dirty="0" err="1">
                <a:solidFill>
                  <a:schemeClr val="bg2"/>
                </a:solidFill>
              </a:rPr>
              <a:t>pomysły</a:t>
            </a:r>
            <a:r>
              <a:rPr lang="en-US" sz="1600" dirty="0">
                <a:solidFill>
                  <a:schemeClr val="bg2"/>
                </a:solidFill>
              </a:rPr>
              <a:t>!!</a:t>
            </a:r>
          </a:p>
          <a:p>
            <a:endParaRPr lang="en-US" sz="1600" dirty="0">
              <a:solidFill>
                <a:schemeClr val="bg2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err="1"/>
              <a:t>Czy</a:t>
            </a:r>
            <a:r>
              <a:rPr lang="en-US" sz="1600" dirty="0"/>
              <a:t> </a:t>
            </a:r>
            <a:r>
              <a:rPr lang="en-US" sz="1600" dirty="0" err="1"/>
              <a:t>pokazywać</a:t>
            </a:r>
            <a:r>
              <a:rPr lang="en-US" sz="1600" dirty="0"/>
              <a:t> </a:t>
            </a:r>
            <a:r>
              <a:rPr lang="en-US" sz="1600" dirty="0" err="1"/>
              <a:t>im</a:t>
            </a:r>
            <a:r>
              <a:rPr lang="en-US" sz="1600" dirty="0"/>
              <a:t> w </a:t>
            </a:r>
            <a:r>
              <a:rPr lang="en-US" sz="1600" dirty="0" err="1"/>
              <a:t>ogóle</a:t>
            </a:r>
            <a:r>
              <a:rPr lang="en-US" sz="1600" dirty="0"/>
              <a:t> </a:t>
            </a:r>
            <a:r>
              <a:rPr lang="en-US" sz="1600" dirty="0" err="1"/>
              <a:t>mergetoola</a:t>
            </a:r>
            <a:r>
              <a:rPr lang="en-US" sz="1600" dirty="0"/>
              <a:t> </a:t>
            </a:r>
            <a:r>
              <a:rPr lang="en-US" sz="1600" dirty="0" err="1"/>
              <a:t>czy</a:t>
            </a:r>
            <a:r>
              <a:rPr lang="en-US" sz="1600" dirty="0"/>
              <a:t> to </a:t>
            </a:r>
            <a:r>
              <a:rPr lang="en-US" sz="1600" dirty="0" err="1"/>
              <a:t>na</a:t>
            </a:r>
            <a:r>
              <a:rPr lang="en-US" sz="1600" dirty="0"/>
              <a:t> </a:t>
            </a:r>
            <a:r>
              <a:rPr lang="en-US" sz="1600" dirty="0" err="1"/>
              <a:t>koniec</a:t>
            </a:r>
            <a:r>
              <a:rPr lang="en-US" sz="1600" dirty="0"/>
              <a:t> </a:t>
            </a:r>
            <a:r>
              <a:rPr lang="en-US" sz="1600" dirty="0" err="1"/>
              <a:t>kursu</a:t>
            </a:r>
            <a:r>
              <a:rPr lang="en-US" sz="1600" dirty="0"/>
              <a:t> </a:t>
            </a:r>
            <a:r>
              <a:rPr lang="en-US" sz="1600" dirty="0" err="1"/>
              <a:t>będzie</a:t>
            </a:r>
            <a:r>
              <a:rPr lang="en-US" sz="1600" dirty="0"/>
              <a:t> </a:t>
            </a:r>
            <a:r>
              <a:rPr lang="en-US" sz="1600" dirty="0" err="1"/>
              <a:t>jako</a:t>
            </a:r>
            <a:r>
              <a:rPr lang="en-US" sz="1600" dirty="0"/>
              <a:t> </a:t>
            </a:r>
            <a:r>
              <a:rPr lang="en-US" sz="1600" dirty="0" err="1"/>
              <a:t>narzędzia</a:t>
            </a:r>
            <a:r>
              <a:rPr lang="en-US" sz="1600" dirty="0"/>
              <a:t> </a:t>
            </a:r>
            <a:r>
              <a:rPr lang="en-US" sz="1600" dirty="0" err="1"/>
              <a:t>dodatkowe</a:t>
            </a:r>
            <a:r>
              <a:rPr lang="en-US" sz="1600" dirty="0"/>
              <a:t>?? </a:t>
            </a:r>
          </a:p>
          <a:p>
            <a:endParaRPr lang="en-US" sz="1600" dirty="0">
              <a:solidFill>
                <a:schemeClr val="bg2"/>
              </a:solidFill>
            </a:endParaRPr>
          </a:p>
          <a:p>
            <a:r>
              <a:rPr lang="en-US" sz="1600" dirty="0">
                <a:solidFill>
                  <a:schemeClr val="bg2"/>
                </a:solidFill>
              </a:rPr>
              <a:t>- 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Konflikty powstają gdy ten sam plik został zmieniony w różny sposób w tym samym miejscu w obu scalanych ze sobą branchach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pl-PL" sz="1600" dirty="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4164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dirty="0">
                <a:solidFill>
                  <a:schemeClr val="bg2"/>
                </a:solidFill>
              </a:rPr>
              <a:t>(Julia)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22835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086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Pierwsze znaki sumy kontrolnej musza być unikalne i wskazywać na konkretny obiekt gita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64003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100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Architektura rozproszona – prawie wszystkie polecenia są lokalne i nie wymagają połączenia z innym serwerem</a:t>
            </a:r>
          </a:p>
          <a:p>
            <a:r>
              <a:rPr lang="pl-PL" dirty="0"/>
              <a:t>SHA-1 składa się z liczb szesnastkowych i jest wyliczany na podstawie zawartości plików lub struktury katalogów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8908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Przechowalnia (ang. staging area) to unikatowy feature </a:t>
            </a:r>
            <a:r>
              <a:rPr lang="pl-PL" dirty="0" err="1"/>
              <a:t>GITs</a:t>
            </a:r>
            <a:endParaRPr lang="pl-PL" dirty="0"/>
          </a:p>
          <a:p>
            <a:pPr marL="0" indent="0">
              <a:buFontTx/>
              <a:buNone/>
            </a:pPr>
            <a:endParaRPr lang="pl-PL" dirty="0"/>
          </a:p>
          <a:p>
            <a:pPr marL="0" indent="0">
              <a:buFontTx/>
              <a:buNone/>
            </a:pPr>
            <a:r>
              <a:rPr lang="pl-PL" dirty="0" err="1"/>
              <a:t>przesunac</a:t>
            </a:r>
            <a:r>
              <a:rPr lang="pl-PL" dirty="0"/>
              <a:t> na koniec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8176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Przechowalnia (ang. staging area) to unikatowy </a:t>
            </a:r>
            <a:r>
              <a:rPr lang="pl-PL" dirty="0" err="1"/>
              <a:t>feature</a:t>
            </a:r>
            <a:r>
              <a:rPr lang="pl-PL" dirty="0"/>
              <a:t> </a:t>
            </a:r>
            <a:r>
              <a:rPr lang="pl-PL" dirty="0" err="1"/>
              <a:t>GITs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96298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.gitignore – trafia do innych repozytoriów gdy są klonowane</a:t>
            </a:r>
          </a:p>
          <a:p>
            <a:pPr marL="0" indent="0">
              <a:buFontTx/>
              <a:buNone/>
            </a:pPr>
            <a:r>
              <a:rPr lang="pl-PL" dirty="0"/>
              <a:t>.git/info/exclude – wzorce muszą zawsze być relatywne do lokalizacji pliku .gitignore (główny katalog aplikacji)</a:t>
            </a:r>
          </a:p>
          <a:p>
            <a:pPr marL="0" indent="0">
              <a:buFontTx/>
              <a:buNone/>
            </a:pPr>
            <a:r>
              <a:rPr lang="pl-PL" dirty="0"/>
              <a:t>Możliwe jest również skonfigurowanie globalnego pliku .gitignore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2681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W przypadku gdy wzorzec zawiera na początku lub w środku </a:t>
            </a:r>
            <a:r>
              <a:rPr lang="pl-PL" dirty="0" err="1"/>
              <a:t>slash</a:t>
            </a:r>
            <a:r>
              <a:rPr lang="pl-PL" dirty="0"/>
              <a:t> (ukośnik) dopasowany jest katalog relatywny względem .gitignore</a:t>
            </a:r>
          </a:p>
          <a:p>
            <a:pPr marL="0" indent="0">
              <a:buFontTx/>
              <a:buNone/>
            </a:pPr>
            <a:r>
              <a:rPr lang="pl-PL" dirty="0"/>
              <a:t>W przeciwnym razie (również gdy </a:t>
            </a:r>
            <a:r>
              <a:rPr lang="pl-PL" dirty="0" err="1"/>
              <a:t>slash</a:t>
            </a:r>
            <a:r>
              <a:rPr lang="pl-PL" dirty="0"/>
              <a:t> jest na końcu) katalog może znajdować się na niższym poziomie w drzewie katalogów</a:t>
            </a:r>
          </a:p>
          <a:p>
            <a:pPr marL="0" indent="0">
              <a:buFontTx/>
              <a:buNone/>
            </a:pPr>
            <a:r>
              <a:rPr lang="pl-PL" dirty="0"/>
              <a:t>brak </a:t>
            </a:r>
            <a:r>
              <a:rPr lang="pl-PL" dirty="0" err="1"/>
              <a:t>slasha</a:t>
            </a:r>
            <a:r>
              <a:rPr lang="pl-PL" dirty="0"/>
              <a:t> na końcu oznacza że może być katalog lub plik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51790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Generator – generuje plik na podstawie podanych języków programowania, IDE i 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886225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Jeśli plik gitignore zostanie dodany a jakieś pliki spełniające reguły są już </a:t>
            </a:r>
            <a:r>
              <a:rPr lang="pl-PL" dirty="0" err="1"/>
              <a:t>trackowane</a:t>
            </a:r>
            <a:r>
              <a:rPr lang="pl-PL" dirty="0"/>
              <a:t> to trzeba je usunąć z gita </a:t>
            </a:r>
            <a:r>
              <a:rPr lang="pl-PL" b="1" dirty="0"/>
              <a:t>git </a:t>
            </a:r>
            <a:r>
              <a:rPr lang="pl-PL" b="1" dirty="0" err="1"/>
              <a:t>rm</a:t>
            </a:r>
            <a:r>
              <a:rPr lang="pl-PL" b="1" dirty="0"/>
              <a:t> --</a:t>
            </a:r>
            <a:r>
              <a:rPr lang="pl-PL" b="1" dirty="0" err="1"/>
              <a:t>cached</a:t>
            </a:r>
            <a:r>
              <a:rPr lang="pl-PL" b="1" dirty="0"/>
              <a:t> </a:t>
            </a:r>
            <a:r>
              <a:rPr lang="pl-PL" b="1" i="1" dirty="0">
                <a:effectLst/>
              </a:rPr>
              <a:t>FILENAME</a:t>
            </a:r>
            <a:endParaRPr lang="pl-P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220107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Przechowalnia (ang. staging area) to unikatowy </a:t>
            </a:r>
            <a:r>
              <a:rPr lang="pl-PL" dirty="0" err="1"/>
              <a:t>feature</a:t>
            </a:r>
            <a:r>
              <a:rPr lang="pl-PL" dirty="0"/>
              <a:t> </a:t>
            </a:r>
            <a:r>
              <a:rPr lang="pl-PL" dirty="0" err="1"/>
              <a:t>GITs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795738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Przechowalnia (ang. staging area) to unikatowy </a:t>
            </a:r>
            <a:r>
              <a:rPr lang="pl-PL" dirty="0" err="1"/>
              <a:t>feature</a:t>
            </a:r>
            <a:r>
              <a:rPr lang="pl-PL" dirty="0"/>
              <a:t> </a:t>
            </a:r>
            <a:r>
              <a:rPr lang="pl-PL" dirty="0" err="1"/>
              <a:t>GITs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27909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Przechowalnia (ang. staging area) to unikatowy </a:t>
            </a:r>
            <a:r>
              <a:rPr lang="pl-PL" dirty="0" err="1"/>
              <a:t>feature</a:t>
            </a:r>
            <a:r>
              <a:rPr lang="pl-PL" dirty="0"/>
              <a:t> </a:t>
            </a:r>
            <a:r>
              <a:rPr lang="pl-PL" dirty="0" err="1"/>
              <a:t>GITs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59546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pl-PL" dirty="0"/>
              <a:t>1. </a:t>
            </a:r>
            <a:r>
              <a:rPr lang="pl-PL" dirty="0" err="1"/>
              <a:t>Credentiale</a:t>
            </a:r>
            <a:r>
              <a:rPr lang="pl-PL" dirty="0"/>
              <a:t> przechowywanie w ramach </a:t>
            </a:r>
            <a:r>
              <a:rPr lang="pl-PL" dirty="0" err="1"/>
              <a:t>url</a:t>
            </a:r>
            <a:r>
              <a:rPr lang="pl-PL" dirty="0"/>
              <a:t> zdalnego repozytorium w pliku .git/config w repozytorium</a:t>
            </a:r>
          </a:p>
          <a:p>
            <a:pPr marL="0" indent="0">
              <a:buFontTx/>
              <a:buNone/>
            </a:pPr>
            <a:r>
              <a:rPr lang="pl-PL" dirty="0"/>
              <a:t>2. cachowanie domyślnie 15 min, podaje się wartość w sekundach</a:t>
            </a:r>
          </a:p>
          <a:p>
            <a:pPr marL="171450" indent="-171450">
              <a:buFontTx/>
              <a:buChar char="-"/>
            </a:pPr>
            <a:r>
              <a:rPr lang="pl-PL" dirty="0"/>
              <a:t>Store – plik niezaszyfrowany, zabezpieczony tylko przez dostęp do folderu na dysku</a:t>
            </a:r>
          </a:p>
          <a:p>
            <a:pPr marL="171450" indent="-171450">
              <a:buFontTx/>
              <a:buChar char="-"/>
            </a:pPr>
            <a:r>
              <a:rPr lang="pl-PL" dirty="0"/>
              <a:t>Third-party </a:t>
            </a:r>
            <a:r>
              <a:rPr lang="pl-PL" dirty="0" err="1"/>
              <a:t>helpery</a:t>
            </a:r>
            <a:r>
              <a:rPr lang="pl-PL" dirty="0"/>
              <a:t> zazwyczaj wykorzystują narzędzia bezpieczeństwa wbudowane w system operacyjny np. </a:t>
            </a:r>
            <a:r>
              <a:rPr lang="pl-PL" dirty="0" err="1"/>
              <a:t>keychain</a:t>
            </a:r>
            <a:r>
              <a:rPr lang="pl-PL" dirty="0"/>
              <a:t> w OSX, można samemu napisać </a:t>
            </a:r>
            <a:r>
              <a:rPr lang="pl-PL" dirty="0" err="1"/>
              <a:t>helper</a:t>
            </a:r>
            <a:r>
              <a:rPr lang="pl-PL" dirty="0"/>
              <a:t> w C wykorzystując GIT </a:t>
            </a:r>
            <a:r>
              <a:rPr lang="pl-PL" dirty="0" err="1"/>
              <a:t>credentials</a:t>
            </a:r>
            <a:r>
              <a:rPr lang="pl-PL" dirty="0"/>
              <a:t> API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026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2320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257183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6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Systemowy – zmienne dostępne dla każdego repozytorium każdego użytkownika w systemie</a:t>
            </a:r>
          </a:p>
          <a:p>
            <a:r>
              <a:rPr lang="pl-PL" dirty="0"/>
              <a:t>Użytkownika – zmienne dostępne dla wszystkich repozytoriów danego użytkownika</a:t>
            </a:r>
          </a:p>
          <a:p>
            <a:r>
              <a:rPr lang="pl-PL" dirty="0"/>
              <a:t>Repozytorium – zmienne dostępne tylko dla konkretnego repozytorium</a:t>
            </a:r>
          </a:p>
          <a:p>
            <a:r>
              <a:rPr lang="pl-PL" dirty="0"/>
              <a:t>Aktualizacja wersji git nie wpływa na konfigurację narzędzia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871774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--list zmienne mogą pojawiać się kilka razy, ostatnia jest brana jako ta właściwa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589901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User.name</a:t>
            </a:r>
            <a:r>
              <a:rPr lang="pl-PL" dirty="0"/>
              <a:t> – imię powiązane z </a:t>
            </a:r>
            <a:r>
              <a:rPr lang="pl-PL" dirty="0" err="1"/>
              <a:t>komitami</a:t>
            </a:r>
            <a:r>
              <a:rPr lang="pl-PL" dirty="0"/>
              <a:t> danego autora</a:t>
            </a:r>
          </a:p>
          <a:p>
            <a:r>
              <a:rPr lang="pl-PL" dirty="0" err="1"/>
              <a:t>Core.editor</a:t>
            </a:r>
            <a:r>
              <a:rPr lang="pl-PL" dirty="0"/>
              <a:t> – inne edytory atom, </a:t>
            </a:r>
            <a:r>
              <a:rPr lang="pl-PL" dirty="0" err="1"/>
              <a:t>sublime</a:t>
            </a:r>
            <a:endParaRPr lang="pl-PL" dirty="0"/>
          </a:p>
          <a:p>
            <a:r>
              <a:rPr lang="pl-PL" dirty="0"/>
              <a:t>ustawienie </a:t>
            </a:r>
            <a:r>
              <a:rPr lang="pl-PL" dirty="0" err="1"/>
              <a:t>user.name</a:t>
            </a:r>
            <a:r>
              <a:rPr lang="pl-PL" dirty="0"/>
              <a:t> i </a:t>
            </a:r>
            <a:r>
              <a:rPr lang="pl-PL" dirty="0" err="1"/>
              <a:t>user.email</a:t>
            </a:r>
            <a:r>
              <a:rPr lang="pl-PL" dirty="0"/>
              <a:t> w pierwszym zadaniu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1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sprawdzenie polecenia git --version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796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b="0" dirty="0"/>
              <a:t>Polecenie wydawane jako pierwsze przy rozpoczynaniu pracy nad projektem (wcześniej inne polecenia nie są dostępne)</a:t>
            </a:r>
          </a:p>
          <a:p>
            <a:pPr marL="171450" indent="-171450">
              <a:buFontTx/>
              <a:buChar char="-"/>
            </a:pPr>
            <a:r>
              <a:rPr lang="pl-PL" b="1" dirty="0"/>
              <a:t>PROSTOTA</a:t>
            </a:r>
            <a:r>
              <a:rPr lang="pl-PL" dirty="0"/>
              <a:t>: W SVN ukryty folder konfiguracyjny jest w każdym podkatalogu</a:t>
            </a:r>
          </a:p>
          <a:p>
            <a:pPr marL="171450" indent="-171450">
              <a:buFontTx/>
              <a:buChar char="-"/>
            </a:pPr>
            <a:r>
              <a:rPr lang="pl-PL" dirty="0"/>
              <a:t>w gicie nie trzeba ustawiać żadnego serwera, przywilejów; do rozpoczęcia wersjonowania projektu wystarczy wejść do katalogu i go zainicjalizować</a:t>
            </a:r>
          </a:p>
          <a:p>
            <a:pPr marL="171450" indent="-171450">
              <a:buFontTx/>
              <a:buChar char="-"/>
            </a:pPr>
            <a:r>
              <a:rPr lang="pl-PL" dirty="0"/>
              <a:t>Jeśli chcemy stworzyć </a:t>
            </a:r>
            <a:r>
              <a:rPr lang="pl-PL" dirty="0" err="1"/>
              <a:t>repo</a:t>
            </a:r>
            <a:r>
              <a:rPr lang="pl-PL" dirty="0"/>
              <a:t> w konkretnym katalogu możemy go podać jako kolejny argument </a:t>
            </a:r>
            <a:r>
              <a:rPr lang="pl-PL" b="1" dirty="0"/>
              <a:t>git init &lt;folder&gt;</a:t>
            </a:r>
          </a:p>
          <a:p>
            <a:pPr marL="171450" indent="-171450">
              <a:buFontTx/>
              <a:buChar char="-"/>
            </a:pPr>
            <a:r>
              <a:rPr lang="pl-PL" dirty="0"/>
              <a:t>Odpalenie </a:t>
            </a:r>
            <a:r>
              <a:rPr lang="pl-PL" b="1" dirty="0"/>
              <a:t>git init</a:t>
            </a:r>
            <a:r>
              <a:rPr lang="pl-PL" dirty="0"/>
              <a:t> już zainicjalizowanym </a:t>
            </a:r>
            <a:r>
              <a:rPr lang="pl-PL" dirty="0" err="1"/>
              <a:t>repo</a:t>
            </a:r>
            <a:r>
              <a:rPr lang="pl-PL" dirty="0"/>
              <a:t> nic nie </a:t>
            </a:r>
            <a:r>
              <a:rPr lang="pl-PL" dirty="0" err="1"/>
              <a:t>zmiania</a:t>
            </a:r>
            <a:endParaRPr lang="pl-PL" dirty="0"/>
          </a:p>
          <a:p>
            <a:pPr marL="171450" indent="-171450">
              <a:buFontTx/>
              <a:buChar char="-"/>
            </a:pPr>
            <a:r>
              <a:rPr lang="pl-PL" dirty="0"/>
              <a:t>Git init tworzy też master branch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54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552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9B70A-BAE5-4A56-9EBC-E0E75942BA7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957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>
          <a:gsLst>
            <a:gs pos="0">
              <a:schemeClr val="accent1"/>
            </a:gs>
            <a:gs pos="40000">
              <a:schemeClr val="accent2"/>
            </a:gs>
            <a:gs pos="86000">
              <a:schemeClr val="accent3"/>
            </a:gs>
          </a:gsLst>
          <a:lin ang="3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BF1E90D-5172-4748-A703-17032064F54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8469" y="2495616"/>
            <a:ext cx="8421908" cy="215142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500" b="1" i="0">
                <a:solidFill>
                  <a:schemeClr val="bg1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noProof="0"/>
              <a:t>Click to add presentation title 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AC9BF4F-26F8-4CDE-8419-6A3C04C2E2C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8469" y="4739117"/>
            <a:ext cx="7847442" cy="549275"/>
          </a:xfrm>
        </p:spPr>
        <p:txBody>
          <a:bodyPr anchor="ctr"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[Name]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F9088B-7980-4526-B310-3E5891FD86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291" y="5395865"/>
            <a:ext cx="7847441" cy="549274"/>
          </a:xfrm>
        </p:spPr>
        <p:txBody>
          <a:bodyPr anchor="ctr"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[DD/MM/YYYY]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AF87E2C4-BE84-4147-B334-1116F9445F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91" y="881743"/>
            <a:ext cx="2149854" cy="4937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3AE2C1-7C05-4F60-BCCB-4E4BFCF1F7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44"/>
          <a:stretch/>
        </p:blipFill>
        <p:spPr>
          <a:xfrm>
            <a:off x="3427349" y="0"/>
            <a:ext cx="8764651" cy="685509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3849A33-AF76-4B6E-8AEA-1FEF8E1BA71C}"/>
              </a:ext>
            </a:extLst>
          </p:cNvPr>
          <p:cNvGrpSpPr/>
          <p:nvPr userDrawn="1"/>
        </p:nvGrpSpPr>
        <p:grpSpPr>
          <a:xfrm>
            <a:off x="-906997" y="2495616"/>
            <a:ext cx="742809" cy="2151426"/>
            <a:chOff x="3313995" y="-4578530"/>
            <a:chExt cx="742809" cy="3715559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F30BCEC-CA4C-4395-9B16-5B1C85F06EE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1C218B9-DA18-46D6-809F-7AB3CBBF09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EEB2C6E-A073-4765-819E-49E47D4ADF7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8E163FE-76B8-4760-9A12-D01F691EB870}"/>
              </a:ext>
            </a:extLst>
          </p:cNvPr>
          <p:cNvSpPr txBox="1"/>
          <p:nvPr userDrawn="1"/>
        </p:nvSpPr>
        <p:spPr>
          <a:xfrm>
            <a:off x="-2069190" y="3271504"/>
            <a:ext cx="19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US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1-2 line titles – 65pt</a:t>
            </a:r>
          </a:p>
          <a:p>
            <a:pPr algn="r"/>
            <a:r>
              <a:rPr lang="en-US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3-4 line titles – 44pt  </a:t>
            </a:r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F95E3F7-B801-42FE-8C30-6037307CEF64}"/>
              </a:ext>
            </a:extLst>
          </p:cNvPr>
          <p:cNvGrpSpPr/>
          <p:nvPr userDrawn="1"/>
        </p:nvGrpSpPr>
        <p:grpSpPr>
          <a:xfrm>
            <a:off x="-906997" y="4720709"/>
            <a:ext cx="742809" cy="1224414"/>
            <a:chOff x="3313995" y="-4578530"/>
            <a:chExt cx="742809" cy="3715559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6CF7E62-7343-4DA2-9E48-532879229F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A7DEE08-8F5D-4011-839D-8511BB4295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FF3A087-8238-44A6-B4FF-0C4F1C95022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70806BB-7F82-45D8-9F46-067E0B3BA296}"/>
              </a:ext>
            </a:extLst>
          </p:cNvPr>
          <p:cNvSpPr txBox="1"/>
          <p:nvPr userDrawn="1"/>
        </p:nvSpPr>
        <p:spPr>
          <a:xfrm>
            <a:off x="-2069189" y="4948341"/>
            <a:ext cx="19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kern="1200" spc="0" baseline="0" dirty="0">
                <a:solidFill>
                  <a:schemeClr val="tx1"/>
                </a:solidFill>
                <a:latin typeface="Galano Grotesque Medium" panose="00000600000000000000" pitchFamily="50" charset="0"/>
                <a:ea typeface="+mn-ea"/>
                <a:cs typeface="+mn-cs"/>
              </a:rPr>
              <a:t>Contents font </a:t>
            </a:r>
            <a:br>
              <a:rPr lang="en-GB" sz="1100" b="0" i="0" kern="1200" spc="0" baseline="0" dirty="0">
                <a:solidFill>
                  <a:schemeClr val="tx1"/>
                </a:solidFill>
                <a:latin typeface="Galano Grotesque Medium" panose="00000600000000000000" pitchFamily="50" charset="0"/>
                <a:ea typeface="+mn-ea"/>
                <a:cs typeface="+mn-cs"/>
              </a:rPr>
            </a:br>
            <a:r>
              <a:rPr lang="en-GB" sz="1100" b="0" i="0" kern="1200" spc="0" baseline="0" dirty="0">
                <a:solidFill>
                  <a:schemeClr val="tx1"/>
                </a:solidFill>
                <a:latin typeface="Galano Grotesque Medium" panose="00000600000000000000" pitchFamily="50" charset="0"/>
                <a:ea typeface="+mn-ea"/>
                <a:cs typeface="+mn-cs"/>
              </a:rPr>
              <a:t>Century Gothic regular</a:t>
            </a:r>
            <a:br>
              <a:rPr lang="en-GB" sz="1100" b="0" i="0" kern="1200" spc="0" baseline="0" dirty="0">
                <a:solidFill>
                  <a:schemeClr val="tx1"/>
                </a:solidFill>
                <a:latin typeface="Galano Grotesque Medium" panose="00000600000000000000" pitchFamily="50" charset="0"/>
                <a:ea typeface="+mn-ea"/>
                <a:cs typeface="+mn-cs"/>
              </a:rPr>
            </a:br>
            <a:r>
              <a:rPr lang="en-GB" sz="1100" b="0" i="0" kern="1200" spc="0" baseline="0" dirty="0">
                <a:solidFill>
                  <a:schemeClr val="tx1"/>
                </a:solidFill>
                <a:latin typeface="Galano Grotesque Medium" panose="00000600000000000000" pitchFamily="50" charset="0"/>
                <a:ea typeface="+mn-ea"/>
                <a:cs typeface="+mn-cs"/>
              </a:rPr>
              <a:t>Name  24pt</a:t>
            </a:r>
          </a:p>
          <a:p>
            <a:pPr algn="r"/>
            <a:r>
              <a:rPr lang="en-GB" sz="1100" b="0" i="0" kern="1200" spc="0" baseline="0" dirty="0">
                <a:solidFill>
                  <a:schemeClr val="tx1"/>
                </a:solidFill>
                <a:latin typeface="Galano Grotesque Medium" panose="00000600000000000000" pitchFamily="50" charset="0"/>
                <a:ea typeface="+mn-ea"/>
                <a:cs typeface="+mn-cs"/>
              </a:rPr>
              <a:t>Date 18pt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D200AD-926B-4545-9AF9-66FCE368E4ED}"/>
              </a:ext>
            </a:extLst>
          </p:cNvPr>
          <p:cNvSpPr txBox="1"/>
          <p:nvPr userDrawn="1"/>
        </p:nvSpPr>
        <p:spPr>
          <a:xfrm>
            <a:off x="-1467293" y="6306371"/>
            <a:ext cx="13031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Flux should not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overlap content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0882AE4-C178-4580-9DA2-6C1B6E0ED513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D01979F-E4B8-43EC-83A2-C7F1124DA2AA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CDE9DE-726F-459A-ACDE-33202F27D621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CC028A6-0F9E-42D4-A8F5-6DD48B5E83CA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CEC27BE-1D8B-4228-8312-2605CB664605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2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6139B90-DB0E-4CBD-AF09-A565ACC049FF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1435018-F81D-4C98-B495-94300B78E7D1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6960500-9C4D-4C57-9FB3-8CCD12693D16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8EB7462-A997-4BD4-B3CD-A49640297521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4B8E3DF-BFC6-4C4B-A25A-272CFE6F6B4C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6A3DD67-AB97-4567-9F26-2F1D89546B4B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6C4F600-1BFE-473C-BF04-96C3523EC84A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602876A-FC43-44EA-96FD-414BCC61BDE1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A7B678C-D981-4741-97DB-5AD7FE757E17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2A3F82A-91B7-4BA3-A78F-957142FEA8D9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022B223-BE57-4ACC-BB3F-C5FC731DE830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9092290-8463-4992-9D19-7FBF58821163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47FBD1D-B096-4732-8429-5F780AB4E819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C1963D0-D9C8-4784-AAFF-DAE7DCE3416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38A89DC-A872-4FE5-B4BB-2A8B66ED012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446495D-4BD2-44DB-A6D5-239075813DB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9A563FB-8025-4E7C-8C16-7E5534A43C7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64B408B-4975-4DC2-9001-19F1FDFBC2A3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4DD2974-FA38-4860-969E-286E269508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62584" y="714548"/>
            <a:ext cx="2113683" cy="828158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3745927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033E4C09-7526-4BAC-A451-4D5BD43151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2" y="2059412"/>
            <a:ext cx="2865894" cy="4022651"/>
          </a:xfrm>
        </p:spPr>
        <p:txBody>
          <a:bodyPr numCol="1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GB" noProof="0"/>
              <a:t>Lorem ipsum dolor sit amet, consectetuer adipiscing elit.</a:t>
            </a:r>
          </a:p>
          <a:p>
            <a:pPr lvl="0"/>
            <a:r>
              <a:rPr lang="en-GB" noProof="0"/>
              <a:t>Maecenas porttitor congue massa.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839315C-8A1A-40C5-9B1F-F0000C4D81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9503"/>
            <a:ext cx="1051560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4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57A8C8E1-85BC-4905-B8BE-AA65DCDD7D0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21125" y="2058988"/>
            <a:ext cx="2353109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734B3890-CF02-4844-8540-C03AAA873E0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921125" y="3469334"/>
            <a:ext cx="2353109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E4765266-C171-4FAA-A26E-CD5A284AADF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491263" y="2058988"/>
            <a:ext cx="2353109" cy="1227137"/>
          </a:xfrm>
          <a:solidFill>
            <a:schemeClr val="tx1"/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DD5CA39F-F894-4340-8281-DFB4313B2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491263" y="3469334"/>
            <a:ext cx="2353109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75D5C2A4-23F0-4A97-AE32-EEBD1B5679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061401" y="2058988"/>
            <a:ext cx="2353109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69107353-CC21-4310-8966-54904640EC2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061401" y="3469334"/>
            <a:ext cx="2353109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9DDEA3DB-927C-4B84-8584-026CEA0BBA2D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4390EDB7-946A-4E1C-B35F-3DCA2560654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9355EA2B-F3E1-449A-BE90-ECBEDB1248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9" b="72949"/>
          <a:stretch/>
        </p:blipFill>
        <p:spPr>
          <a:xfrm>
            <a:off x="9223130" y="0"/>
            <a:ext cx="2968869" cy="1855177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B008803-13A0-4397-979D-EA987122B1E0}"/>
              </a:ext>
            </a:extLst>
          </p:cNvPr>
          <p:cNvGrpSpPr/>
          <p:nvPr userDrawn="1"/>
        </p:nvGrpSpPr>
        <p:grpSpPr>
          <a:xfrm>
            <a:off x="-902431" y="589289"/>
            <a:ext cx="742809" cy="1325235"/>
            <a:chOff x="3313995" y="-4578530"/>
            <a:chExt cx="742809" cy="371555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48C017A-562A-4098-9D24-B2444E7DAB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783BA8D-07D1-4760-BAFC-1AED14D550B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3CD2210-50F6-4DEE-A3BD-7E8478B71D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B516287-F24E-4126-8C34-8B567EB455BA}"/>
              </a:ext>
            </a:extLst>
          </p:cNvPr>
          <p:cNvGrpSpPr/>
          <p:nvPr userDrawn="1"/>
        </p:nvGrpSpPr>
        <p:grpSpPr>
          <a:xfrm>
            <a:off x="-902431" y="2048880"/>
            <a:ext cx="742809" cy="3979939"/>
            <a:chOff x="3313995" y="-4578530"/>
            <a:chExt cx="742809" cy="3715559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29981C2-C061-4DB5-81DB-6A5E590572D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BBCB15-EC0D-42EA-B6D5-1BDA53142BE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7585102-6CD1-46D2-97B6-34BAFA5ABA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6FA843E-9BD2-47CD-8043-D48E7C68D127}"/>
              </a:ext>
            </a:extLst>
          </p:cNvPr>
          <p:cNvSpPr txBox="1"/>
          <p:nvPr userDrawn="1"/>
        </p:nvSpPr>
        <p:spPr>
          <a:xfrm>
            <a:off x="-2064624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9598FF3-45EA-400E-8D71-0887F4838118}"/>
              </a:ext>
            </a:extLst>
          </p:cNvPr>
          <p:cNvSpPr txBox="1"/>
          <p:nvPr userDrawn="1"/>
        </p:nvSpPr>
        <p:spPr>
          <a:xfrm>
            <a:off x="-2064623" y="3738778"/>
            <a:ext cx="19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Contents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24pt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18pt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6152F69-476F-4EEA-B0BD-4BC4F3B6833C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D48B462-2F31-4C30-86A8-5C6E7977EA58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14D7B63-FAFC-4828-860F-8B5A72E2DD65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E388F3C9-8A4C-4C08-8FBA-DA7A3760542A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57AE0A9-BB66-41BC-AFB0-FA4B88234AD8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7C7A4BC-D245-4F5A-94B9-95132E67B319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CEC88F9-C59B-401B-8B46-24BEC099433F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16C7A65-0020-4998-9579-F1F3BA1B99A5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D96D224-91CA-43DD-8878-508D0A35C26D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59C5B3D-EDEC-445C-8677-CF0D5207D7BC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B8BAC19-4134-4016-956F-34472E591EB2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63DFA6A-21B8-48D2-A249-526629732E00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0D0B931-0EDA-4A97-9CE6-D39678EC7696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94274A2-952B-46A8-B751-2C7941D42B50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59774E9-E915-4276-9328-5D2D88CC9ED2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9E8FC64-08C3-4D94-B8A3-097389763BBA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ED02AC4-41CC-4EFB-B30F-CF24D2160DC8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4279CD8-4903-4244-88EC-A7B62983B061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7F1F00A-6600-457B-A84C-FCAC2F984B9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F9B2415-98F5-4A18-A39A-531560D1F1E1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8BE705F-0EED-4412-863F-C84283E8B19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A64564B-DAAF-4A79-A61F-0CC509A53E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7414381-251F-4C3E-A195-FA148C6CC357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59" name="Picture 58" descr="A close up of a logo&#10;&#10;Description automatically generated">
            <a:extLst>
              <a:ext uri="{FF2B5EF4-FFF2-40B4-BE49-F238E27FC236}">
                <a16:creationId xmlns:a16="http://schemas.microsoft.com/office/drawing/2014/main" id="{909BE20F-A397-422D-95D1-85167F9C38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sp>
        <p:nvSpPr>
          <p:cNvPr id="58" name="Picture Placeholder 14">
            <a:extLst>
              <a:ext uri="{FF2B5EF4-FFF2-40B4-BE49-F238E27FC236}">
                <a16:creationId xmlns:a16="http://schemas.microsoft.com/office/drawing/2014/main" id="{D10E8BAF-8FBF-43FE-9C5F-3C721812D06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05099" y="6342133"/>
            <a:ext cx="1248737" cy="374583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1292224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ents showc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4ABC40F-6DD3-4531-BBE8-1DA391FBB1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9503"/>
            <a:ext cx="1051560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400" b="1" i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/>
              <a:t>Click to add clients showcase title 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8835D1C2-C8A9-4168-BCA5-5351D6A55BE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961467" y="2058988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F51457E-1229-42A3-9B9E-F27C75158EA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961467" y="34200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53B5E3D3-E582-4103-98DA-9833EC4E1AC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84734" y="2058988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ED4677B6-CFBF-44B5-95B1-D1EA58B3528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84734" y="34200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C5968EC8-37D0-409C-815B-F1D24F6A131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208001" y="2058988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A0ADD6CD-9DC4-4957-94E7-CA49DD214B4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208001" y="34200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D3DEECBD-DC42-4AEE-B7FA-93776E351EE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38200" y="2058988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A3D1A744-6288-4A3F-8266-74B59CE49B3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38200" y="34200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4B09A8A3-E4DA-40F0-99D0-BEC948931D4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15770" y="2058988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8B409DD8-5682-466D-84DD-ECAEC30C6F3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315770" y="34200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6913FAAF-74FD-4FA1-B905-0BD33805871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61467" y="47916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183DD68D-6FFC-48EB-9E59-553ACFF0FC20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084734" y="47916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CFDB697E-ADAA-446A-8602-AFCB4FC09F8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208001" y="47916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B7DB16DF-EF13-496D-B569-42474848244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38200" y="47916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B0CC63B-29E5-43C5-AD4A-490C0F6448F9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315770" y="4791647"/>
            <a:ext cx="1992550" cy="1227137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[Logo]</a:t>
            </a:r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F6FB38AD-6BC1-4C7A-B611-38EA7D4BD2DB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B0A2EFB3-6F1A-4F63-B9B3-7085AEEBE84A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137FA334-BE47-F143-B4E7-F04D9DD0927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7" name="Picture 26" descr="A close up of a logo&#10;&#10;Description automatically generated">
            <a:extLst>
              <a:ext uri="{FF2B5EF4-FFF2-40B4-BE49-F238E27FC236}">
                <a16:creationId xmlns:a16="http://schemas.microsoft.com/office/drawing/2014/main" id="{A4D96379-C711-4488-A3C7-30246B6017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9" b="72949"/>
          <a:stretch/>
        </p:blipFill>
        <p:spPr>
          <a:xfrm>
            <a:off x="9223130" y="0"/>
            <a:ext cx="2968869" cy="1855177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09222599-E371-4BAF-BFD8-2BF208A2DF38}"/>
              </a:ext>
            </a:extLst>
          </p:cNvPr>
          <p:cNvGrpSpPr/>
          <p:nvPr userDrawn="1"/>
        </p:nvGrpSpPr>
        <p:grpSpPr>
          <a:xfrm>
            <a:off x="-902431" y="589289"/>
            <a:ext cx="742809" cy="1325235"/>
            <a:chOff x="3313995" y="-4578530"/>
            <a:chExt cx="742809" cy="3715559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663405B-20CD-43A3-82D1-B8E3F1DCE57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60B40E8-419F-4CBD-9915-FC7E898A21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C1D0401-0EEE-4CF5-8704-901C45FB62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B7BC77C-D16C-4D43-90BA-8E777115840F}"/>
              </a:ext>
            </a:extLst>
          </p:cNvPr>
          <p:cNvSpPr txBox="1"/>
          <p:nvPr userDrawn="1"/>
        </p:nvSpPr>
        <p:spPr>
          <a:xfrm>
            <a:off x="-2064624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6C20426-5865-44E7-BA94-5053A3F5AFA7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1F1AF38-8027-4303-9251-7B5ADC526437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4581A70-8997-49F9-AD10-8E766DB65940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FBCD0F4-497F-42BD-9126-76542B861152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10BCDA1-F035-482E-B2B7-0001B296DBB4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0837A73-AC47-4AB8-9F6F-F326A5110920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2631B5B-68AE-4D67-895F-5039EFDEEF35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91880E7-1554-473C-BABC-21DA380E5A36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1B5B3E9-115B-4BF5-94B2-02DA0B314120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472AC66-A95A-444B-B1AA-D9DEDACADF11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6CC6786-6B0F-4D19-B6CE-8911569F0ADD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47C1772-1899-45B8-A938-A625208357D9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C068F6E-9982-4F94-B984-7650D1275EA6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B604406-905B-4A9A-9174-5956C02F4A22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5A3F2B4-ABB2-4AC9-976A-CB170EF4956E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B819D9A-D8A6-4B08-B1DC-DC952D177BBC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B0817E99-97BB-4201-BE4E-85F52DE4D882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1C2F792-4D88-46FE-BEB9-B53326273E9B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E7EAE27-C282-4208-B7E8-B3CACD88C5F4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2F223DF-55CE-4C7A-9475-1F91205050A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2FEA39-E9D8-425F-A96B-EFF12772E35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06BCD6A-B6B8-45C9-B17F-C9D2DF37C86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6AB2AD6-673E-45A9-8D22-BAF11BB1651C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57" name="Picture 56" descr="A close up of a logo&#10;&#10;Description automatically generated">
            <a:extLst>
              <a:ext uri="{FF2B5EF4-FFF2-40B4-BE49-F238E27FC236}">
                <a16:creationId xmlns:a16="http://schemas.microsoft.com/office/drawing/2014/main" id="{6B00DC6D-9CB8-43C7-87DD-CA71BA60D8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sp>
        <p:nvSpPr>
          <p:cNvPr id="56" name="Picture Placeholder 14">
            <a:extLst>
              <a:ext uri="{FF2B5EF4-FFF2-40B4-BE49-F238E27FC236}">
                <a16:creationId xmlns:a16="http://schemas.microsoft.com/office/drawing/2014/main" id="{1F446F26-486E-4886-B17E-EF00C23C83C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205099" y="6342133"/>
            <a:ext cx="1248737" cy="374583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3761410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slide 1">
    <p:bg>
      <p:bgPr>
        <a:gradFill>
          <a:gsLst>
            <a:gs pos="37000">
              <a:schemeClr val="accent2"/>
            </a:gs>
            <a:gs pos="100000">
              <a:schemeClr val="accent1"/>
            </a:gs>
            <a:gs pos="0">
              <a:schemeClr val="accent3"/>
            </a:gs>
          </a:gsLst>
          <a:lin ang="1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6">
            <a:extLst>
              <a:ext uri="{FF2B5EF4-FFF2-40B4-BE49-F238E27FC236}">
                <a16:creationId xmlns:a16="http://schemas.microsoft.com/office/drawing/2014/main" id="{26F648C5-3EDD-4379-95B5-AAB24BB416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93828" y="6417840"/>
            <a:ext cx="911542" cy="24503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22FBCD1-BA17-4700-97A6-976D263D12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9114" y="588970"/>
            <a:ext cx="10813773" cy="2077797"/>
          </a:xfrm>
        </p:spPr>
        <p:txBody>
          <a:bodyPr anchor="ctr">
            <a:normAutofit/>
          </a:bodyPr>
          <a:lstStyle>
            <a:lvl1pPr algn="l">
              <a:defRPr sz="6500" b="1" i="0">
                <a:solidFill>
                  <a:schemeClr val="bg1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noProof="0"/>
              <a:t>Click to add divider slide title 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B709DEF-32F6-496C-8BE8-CAF815A9C0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9113" y="2803293"/>
            <a:ext cx="8629059" cy="549275"/>
          </a:xfrm>
        </p:spPr>
        <p:txBody>
          <a:bodyPr anchor="ctr"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Click to add divider slide subtitle</a:t>
            </a:r>
          </a:p>
        </p:txBody>
      </p:sp>
      <p:pic>
        <p:nvPicPr>
          <p:cNvPr id="3" name="Picture 2" descr="A close up of an animal&#10;&#10;Description automatically generated">
            <a:extLst>
              <a:ext uri="{FF2B5EF4-FFF2-40B4-BE49-F238E27FC236}">
                <a16:creationId xmlns:a16="http://schemas.microsoft.com/office/drawing/2014/main" id="{F0A56062-0E10-4019-B777-AB1E8C771F5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86150"/>
            <a:ext cx="12192000" cy="337185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09DC4BA-A77F-4F13-A61D-F68B7AA250CA}"/>
              </a:ext>
            </a:extLst>
          </p:cNvPr>
          <p:cNvGrpSpPr/>
          <p:nvPr userDrawn="1"/>
        </p:nvGrpSpPr>
        <p:grpSpPr>
          <a:xfrm>
            <a:off x="-911820" y="588970"/>
            <a:ext cx="742809" cy="1946294"/>
            <a:chOff x="3313995" y="-4578530"/>
            <a:chExt cx="742809" cy="3715559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A373DAD-E17B-4F9A-80FB-77A394572C6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C24EBC9-767A-4CD3-A1C8-4F170E42C8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BEBFFCA-34DB-474A-BEBA-05EBA238D76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33BB636-4BDD-43F4-8FA1-964634A09D03}"/>
              </a:ext>
            </a:extLst>
          </p:cNvPr>
          <p:cNvGrpSpPr/>
          <p:nvPr userDrawn="1"/>
        </p:nvGrpSpPr>
        <p:grpSpPr>
          <a:xfrm>
            <a:off x="-911820" y="2747575"/>
            <a:ext cx="742809" cy="660709"/>
            <a:chOff x="3313995" y="-4578530"/>
            <a:chExt cx="742809" cy="3715559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E1C919-1C10-4720-AA7B-C72B6462CA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3A1DE05-C1A6-475A-B20B-28CA45CA290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3146443-3D61-4BC7-A7FC-179A117799F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9503253-F804-45A9-AAC6-35EA93B0446F}"/>
              </a:ext>
            </a:extLst>
          </p:cNvPr>
          <p:cNvSpPr txBox="1"/>
          <p:nvPr userDrawn="1"/>
        </p:nvSpPr>
        <p:spPr>
          <a:xfrm>
            <a:off x="-2074013" y="1262268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US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1-2 line titles – 65pt </a:t>
            </a:r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F20A28-99D4-4020-931B-0BC2D4EC011D}"/>
              </a:ext>
            </a:extLst>
          </p:cNvPr>
          <p:cNvSpPr txBox="1"/>
          <p:nvPr userDrawn="1"/>
        </p:nvSpPr>
        <p:spPr>
          <a:xfrm>
            <a:off x="-2074014" y="2803293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Subtitle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 24pt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108315-193D-4E22-973C-4974798D9681}"/>
              </a:ext>
            </a:extLst>
          </p:cNvPr>
          <p:cNvSpPr txBox="1"/>
          <p:nvPr userDrawn="1"/>
        </p:nvSpPr>
        <p:spPr>
          <a:xfrm>
            <a:off x="-1467293" y="6306371"/>
            <a:ext cx="13031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Flux should not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overlap content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6361427-F29D-461D-BFD1-783AA5550893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0CEDDAC-17FB-4820-BA7A-FB8D76314BB1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8C5FC73-410F-4C8F-A210-3067EBB25F1F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351DCA6-2326-4359-8C7F-DC2C6C7B18C2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00883B1-3D03-4CAD-9B77-905621E6AF4F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BCD38FA-B26F-46DB-8848-60D51A708643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3068612-551B-4610-A2AC-E365DE45FADF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99BD13-3A3C-4940-AD15-641690E741FE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C84D164-B9F5-4715-B3ED-9138B3F95F9A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5CB4F39-0765-4121-9206-954731BD3A73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06A5EC0-35FC-4245-97CC-A227F124BC50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73D76C-D8C8-4E2E-8479-2D9D76EE7A36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C9CAEE5-A638-4BAC-BA4F-389E3C3CA1A9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DCF87AE-0BF7-41A1-BC9D-AC015C73D22A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FD5ECBC-20D4-4D64-8AE8-85F19B42459E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E721D9E-3F78-44FA-8A20-3F17C65C6EBC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E0F9990-1E4D-4134-B2E3-DE35CF4929C4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5F76A39-B5E8-43C5-9630-FA200BCA8E17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BD267B-9C80-4CD1-87E2-146E580B9004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9082387-76C2-4A09-8D1A-27160505E72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E57761B-D898-458B-ADC8-00E594FC0A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882D946-BD99-4BF4-8773-2D5391C7E4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0EF260B-4CC2-4D13-99A5-7142B7A22C44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7719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slide 2">
    <p:bg>
      <p:bgPr>
        <a:gradFill>
          <a:gsLst>
            <a:gs pos="0">
              <a:srgbClr val="009FE3"/>
            </a:gs>
            <a:gs pos="65000">
              <a:schemeClr val="accent1"/>
            </a:gs>
          </a:gsLst>
          <a:lin ang="21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6">
            <a:extLst>
              <a:ext uri="{FF2B5EF4-FFF2-40B4-BE49-F238E27FC236}">
                <a16:creationId xmlns:a16="http://schemas.microsoft.com/office/drawing/2014/main" id="{CB72FCBC-3B51-4B21-AB00-4A0A2A7B0E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93828" y="6417840"/>
            <a:ext cx="911542" cy="24503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E74765F-04BD-485E-9220-1704DCBDB80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9114" y="588970"/>
            <a:ext cx="10813773" cy="2077797"/>
          </a:xfrm>
        </p:spPr>
        <p:txBody>
          <a:bodyPr anchor="ctr">
            <a:normAutofit/>
          </a:bodyPr>
          <a:lstStyle>
            <a:lvl1pPr algn="l">
              <a:defRPr sz="6500" b="1" i="0">
                <a:solidFill>
                  <a:schemeClr val="bg1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noProof="0"/>
              <a:t>Click to add divider slide title 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A6BFC97-E1B8-49F7-9A8D-F2BFEEFA4F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9113" y="2803293"/>
            <a:ext cx="8629059" cy="549275"/>
          </a:xfrm>
        </p:spPr>
        <p:txBody>
          <a:bodyPr anchor="ctr"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Click to add divider slide subtitle</a:t>
            </a:r>
          </a:p>
        </p:txBody>
      </p:sp>
      <p:pic>
        <p:nvPicPr>
          <p:cNvPr id="6" name="Picture 5" descr="A close up of an animal&#10;&#10;Description automatically generated">
            <a:extLst>
              <a:ext uri="{FF2B5EF4-FFF2-40B4-BE49-F238E27FC236}">
                <a16:creationId xmlns:a16="http://schemas.microsoft.com/office/drawing/2014/main" id="{388CA8AC-E2FC-46D9-A622-34628869D9D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86150"/>
            <a:ext cx="12192000" cy="337185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216C943-9AC2-4B08-BAE8-81871BD2480F}"/>
              </a:ext>
            </a:extLst>
          </p:cNvPr>
          <p:cNvGrpSpPr/>
          <p:nvPr userDrawn="1"/>
        </p:nvGrpSpPr>
        <p:grpSpPr>
          <a:xfrm>
            <a:off x="-911820" y="588970"/>
            <a:ext cx="742809" cy="1946294"/>
            <a:chOff x="3313995" y="-4578530"/>
            <a:chExt cx="742809" cy="371555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770828F-25FA-45C2-AC61-FEDBD07E723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F51F8B3-D143-4326-9620-F09E5949C6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21B194B-A2FF-44AB-A621-534CFB571BD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3DCDD7A-BA74-4826-B1B1-0C4B007544BD}"/>
              </a:ext>
            </a:extLst>
          </p:cNvPr>
          <p:cNvGrpSpPr/>
          <p:nvPr userDrawn="1"/>
        </p:nvGrpSpPr>
        <p:grpSpPr>
          <a:xfrm>
            <a:off x="-911820" y="2747575"/>
            <a:ext cx="742809" cy="660709"/>
            <a:chOff x="3313995" y="-4578530"/>
            <a:chExt cx="742809" cy="3715559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0C37E63-26B3-489A-B974-3AFA7CBFBF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4EEB247-535C-4EC7-BF82-65E41158D26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544CB4C-3BDE-49B7-91D7-599625C433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D515C08-ABB9-4A5A-8A1E-0572FFF19BD5}"/>
              </a:ext>
            </a:extLst>
          </p:cNvPr>
          <p:cNvSpPr txBox="1"/>
          <p:nvPr userDrawn="1"/>
        </p:nvSpPr>
        <p:spPr>
          <a:xfrm>
            <a:off x="-2074014" y="2803293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Subtitle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 24pt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32298E-315A-4A9D-B5E6-0C8112AF3A80}"/>
              </a:ext>
            </a:extLst>
          </p:cNvPr>
          <p:cNvSpPr txBox="1"/>
          <p:nvPr userDrawn="1"/>
        </p:nvSpPr>
        <p:spPr>
          <a:xfrm>
            <a:off x="-2074013" y="1262268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US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1-2 line titles – 65pt </a:t>
            </a:r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EFECE0-8E38-4375-9E33-62DD07A53401}"/>
              </a:ext>
            </a:extLst>
          </p:cNvPr>
          <p:cNvSpPr txBox="1"/>
          <p:nvPr userDrawn="1"/>
        </p:nvSpPr>
        <p:spPr>
          <a:xfrm>
            <a:off x="-1467293" y="6306371"/>
            <a:ext cx="13031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Flux should not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overlap content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1EEEA6A-0835-4D82-AE5A-BC94E4F2A11F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0EEAD0E-DB57-4A0F-AD83-D9D05E4EBAB1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4562A97-078D-4583-B802-37FD0F731B1A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52C3B04-95FA-490B-B543-D4678EEC1010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F2C4E67-7B2C-41DF-9A32-0071D49EF96B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C34302D-6BFD-4F4F-B925-B620F1F06C85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A2459F7-98BE-4821-A7FC-AED39797E1BE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49DA5DA-F989-46DB-A746-0FEF3B4FAF07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8A8D363-E6FA-4C49-98D7-888F7B642826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A316A98-8F89-413B-A62F-5B7ACA64E9E4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591046A-B080-4CC5-A918-50588A554E3C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3236F04-E484-41B1-927B-9858A00CD62B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F8317F-9C0C-47D7-8445-98F174F6EB04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7B243A0-7B47-4533-B095-05B9C5186D10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281822B-57F9-4A0F-9078-648B4DDBC078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FCF63CE-4FAB-49B3-8C4E-CCF962A82638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8CABFF0-18F9-4BFD-A37E-20AE3772CA95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466F462-A169-478D-97DC-C11777B24FED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469A585-53DC-4B79-B787-856D8855652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FC9EC60-F895-427C-B590-27792521A7F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3BF01A8-4CC5-4509-B548-BAA7DDE85E5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8B7B532-5782-4294-A32D-415358EB087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C209EA7-AAE1-43C4-BEA8-914881E59683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4203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B412BE3-19DA-417A-9297-25B21E7052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9114" y="588970"/>
            <a:ext cx="10813773" cy="2077797"/>
          </a:xfrm>
        </p:spPr>
        <p:txBody>
          <a:bodyPr anchor="ctr">
            <a:normAutofit/>
          </a:bodyPr>
          <a:lstStyle>
            <a:lvl1pPr algn="l">
              <a:defRPr sz="6500" b="1" i="0">
                <a:solidFill>
                  <a:schemeClr val="accent3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noProof="0"/>
              <a:t>Click to add divider slide title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BA275B-A164-46EB-80D5-726293D9C5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" t="39910" r="-545" b="-376"/>
          <a:stretch/>
        </p:blipFill>
        <p:spPr>
          <a:xfrm>
            <a:off x="5991" y="3129590"/>
            <a:ext cx="12245752" cy="3749395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8FC500BD-0509-46D9-88E4-2BA55215153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9113" y="2803293"/>
            <a:ext cx="8629059" cy="549275"/>
          </a:xfrm>
        </p:spPr>
        <p:txBody>
          <a:bodyPr anchor="ctr"/>
          <a:lstStyle>
            <a:lvl1pPr marL="0" indent="0" algn="l">
              <a:buNone/>
              <a:defRPr sz="2400" b="0" i="0">
                <a:solidFill>
                  <a:schemeClr val="tx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Click to add divider slide subtitle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F03312C-9684-48E3-BE0E-C29A491C365A}"/>
              </a:ext>
            </a:extLst>
          </p:cNvPr>
          <p:cNvGrpSpPr/>
          <p:nvPr userDrawn="1"/>
        </p:nvGrpSpPr>
        <p:grpSpPr>
          <a:xfrm>
            <a:off x="-911820" y="588970"/>
            <a:ext cx="742809" cy="1946294"/>
            <a:chOff x="3313995" y="-4578530"/>
            <a:chExt cx="742809" cy="3715559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8B71506-CEF9-4823-B210-77D3A372BB6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56FE139-843E-4212-AB9C-46EC8346B7B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BEE0774-2426-46BB-BC61-1F966416FED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BEFB93-CD06-452C-92E4-2D0D64D0D80B}"/>
              </a:ext>
            </a:extLst>
          </p:cNvPr>
          <p:cNvGrpSpPr/>
          <p:nvPr userDrawn="1"/>
        </p:nvGrpSpPr>
        <p:grpSpPr>
          <a:xfrm>
            <a:off x="-911820" y="2747575"/>
            <a:ext cx="742809" cy="660709"/>
            <a:chOff x="3313995" y="-4578530"/>
            <a:chExt cx="742809" cy="3715559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85BEECB-607F-4FC7-8E1C-5845E83509B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1BF4179-3512-45B5-B211-BD0237644B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4C11A43-C5C1-48F6-85B7-FBAF00CE00D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A103F92-0DA1-4C42-BB14-324BDF42CA72}"/>
              </a:ext>
            </a:extLst>
          </p:cNvPr>
          <p:cNvSpPr txBox="1"/>
          <p:nvPr userDrawn="1"/>
        </p:nvSpPr>
        <p:spPr>
          <a:xfrm>
            <a:off x="-2074014" y="2803293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Subtitle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 24pt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04443E-DEC4-453B-8C38-5AF7676A8294}"/>
              </a:ext>
            </a:extLst>
          </p:cNvPr>
          <p:cNvSpPr txBox="1"/>
          <p:nvPr userDrawn="1"/>
        </p:nvSpPr>
        <p:spPr>
          <a:xfrm>
            <a:off x="-2074013" y="1262268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US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1-2 line titles – 65pt </a:t>
            </a:r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0A463D-0644-4781-BFD1-59017D75FCD7}"/>
              </a:ext>
            </a:extLst>
          </p:cNvPr>
          <p:cNvSpPr txBox="1"/>
          <p:nvPr userDrawn="1"/>
        </p:nvSpPr>
        <p:spPr>
          <a:xfrm>
            <a:off x="-1467293" y="6306371"/>
            <a:ext cx="13031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Flux should not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overlap content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BCB47D1-3FA9-4CED-B390-B51802AF7972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626A072-61CD-4432-AD85-85E63A832185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36819FC-AB2B-4B70-91B5-434C5CA24E25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167C1B0-E359-4912-97E5-71F63933E680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BE4444D-56CF-480E-9A11-231C1F3CB30A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2A16228-06B4-412C-9D92-9CA89706BED9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7067483-E52C-444F-9B30-2975C0BDC632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92BE9D9-AA95-417E-8E97-864CC0F8C911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9AC81D6-F74D-4927-BBE6-FFFA2C91D0F6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843D412-1223-4599-8A54-40E3B0A07F11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1F226F8-152C-40C2-A4B4-088506359F03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F3E2A97-9370-467B-ABB8-2C64A3C8E72D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FA722B5-A960-49BE-98FF-F430C94AE171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9364446-D4C5-4891-B621-912A423CB5B0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8419EC0-EA0A-43D8-B68E-583A587BD887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pic>
        <p:nvPicPr>
          <p:cNvPr id="47" name="Picture 46" descr="A close up of a logo&#10;&#10;Description automatically generated">
            <a:extLst>
              <a:ext uri="{FF2B5EF4-FFF2-40B4-BE49-F238E27FC236}">
                <a16:creationId xmlns:a16="http://schemas.microsoft.com/office/drawing/2014/main" id="{ADD18F26-6101-4451-8A08-45F3E1AA7E1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1E8FA42A-53BD-42FC-BA18-5D7710641A80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2E7EC40-BC4C-4360-8C7B-0D815B9FAEFB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2F3672E-98C3-4D85-9E47-93674A991D0F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03A822-2ACD-4BA0-85F6-2D72FA7DE49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018F9D0D-6AF3-4B4F-8696-D3CB958668C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7867BF-9C11-46A7-B922-921F82E924A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D23BD56-AF17-4E33-828A-B476A78D48D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819AD3B-2C21-47CC-A1B0-A348C0CFD50C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51528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916E50-3717-4E4E-9FB2-DB38B25124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31"/>
          <a:stretch/>
        </p:blipFill>
        <p:spPr>
          <a:xfrm>
            <a:off x="0" y="2519363"/>
            <a:ext cx="12192000" cy="4338637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8FC500BD-0509-46D9-88E4-2BA55215153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9113" y="2803293"/>
            <a:ext cx="8629059" cy="549275"/>
          </a:xfrm>
        </p:spPr>
        <p:txBody>
          <a:bodyPr anchor="ctr"/>
          <a:lstStyle>
            <a:lvl1pPr marL="0" indent="0" algn="l">
              <a:buNone/>
              <a:defRPr sz="2400" b="0" i="0">
                <a:solidFill>
                  <a:schemeClr val="tx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Click to add divider slide subtitle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B412BE3-19DA-417A-9297-25B21E7052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9114" y="588970"/>
            <a:ext cx="10813773" cy="2077797"/>
          </a:xfrm>
        </p:spPr>
        <p:txBody>
          <a:bodyPr anchor="ctr">
            <a:normAutofit/>
          </a:bodyPr>
          <a:lstStyle>
            <a:lvl1pPr algn="l">
              <a:defRPr sz="6500" b="1" i="0">
                <a:solidFill>
                  <a:schemeClr val="accent6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noProof="0"/>
              <a:t>Click to add divider slide title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240828-5BA0-4452-A932-42A3BE2D8A0F}"/>
              </a:ext>
            </a:extLst>
          </p:cNvPr>
          <p:cNvGrpSpPr/>
          <p:nvPr userDrawn="1"/>
        </p:nvGrpSpPr>
        <p:grpSpPr>
          <a:xfrm>
            <a:off x="-911820" y="588970"/>
            <a:ext cx="742809" cy="1946294"/>
            <a:chOff x="3313995" y="-4578530"/>
            <a:chExt cx="742809" cy="371555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8C53926-1665-4AAF-B47B-15188407E6A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79BBF79-83A3-46B8-9262-7850B989076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EAF6EC3-E065-496D-8E56-5493A5797D3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4D7DE1C-3EBE-4D91-B001-EB0FD8F89D49}"/>
              </a:ext>
            </a:extLst>
          </p:cNvPr>
          <p:cNvGrpSpPr/>
          <p:nvPr userDrawn="1"/>
        </p:nvGrpSpPr>
        <p:grpSpPr>
          <a:xfrm>
            <a:off x="-911820" y="2747575"/>
            <a:ext cx="742809" cy="660709"/>
            <a:chOff x="3313995" y="-4578530"/>
            <a:chExt cx="742809" cy="3715559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E5901E3-543B-4621-BD3D-846CAD01E54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D9B0235-041E-41F1-ACAB-0651B05E06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E7ECC82-09E7-4170-B309-FAE8A3974F5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44A64DF-8A38-4CAD-A59E-58E4E4395B0C}"/>
              </a:ext>
            </a:extLst>
          </p:cNvPr>
          <p:cNvSpPr txBox="1"/>
          <p:nvPr userDrawn="1"/>
        </p:nvSpPr>
        <p:spPr>
          <a:xfrm>
            <a:off x="-2074014" y="2803293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Subtitle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 24pt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6CF32F-ECFD-47F7-BF04-12B29E9F4DCF}"/>
              </a:ext>
            </a:extLst>
          </p:cNvPr>
          <p:cNvSpPr txBox="1"/>
          <p:nvPr userDrawn="1"/>
        </p:nvSpPr>
        <p:spPr>
          <a:xfrm>
            <a:off x="-2074013" y="1262268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US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1-2 line titles – 65pt </a:t>
            </a:r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185ED6-6535-4F25-BD72-A7DDCA7D33C0}"/>
              </a:ext>
            </a:extLst>
          </p:cNvPr>
          <p:cNvSpPr txBox="1"/>
          <p:nvPr userDrawn="1"/>
        </p:nvSpPr>
        <p:spPr>
          <a:xfrm>
            <a:off x="-1467293" y="6306371"/>
            <a:ext cx="13031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Flux should not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overlap content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0AD5EDC-CAFC-4A0D-B983-7020B34669C4}"/>
              </a:ext>
            </a:extLst>
          </p:cNvPr>
          <p:cNvGrpSpPr/>
          <p:nvPr userDrawn="1"/>
        </p:nvGrpSpPr>
        <p:grpSpPr>
          <a:xfrm>
            <a:off x="745267" y="7128048"/>
            <a:ext cx="5565813" cy="1490803"/>
            <a:chOff x="745267" y="7128048"/>
            <a:chExt cx="5565813" cy="149080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9BA92A9-6E6F-4B32-8ED8-3E8012F5938B}"/>
                </a:ext>
              </a:extLst>
            </p:cNvPr>
            <p:cNvSpPr txBox="1"/>
            <p:nvPr userDrawn="1"/>
          </p:nvSpPr>
          <p:spPr>
            <a:xfrm>
              <a:off x="745267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DFFA63B-3FCB-4D98-8D2D-61DA4D660EEC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2C0A90D-936A-46B6-B8CB-0306B63496DA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FA2FA60-734F-40BE-BD37-306AC6CF8250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611AD36-E695-4B0D-9D24-43EEE08DA727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286FE68-FAC4-4754-B466-41BECAAD4C68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5B2D685-1C77-492D-9B59-6EC93F1424EF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8BB7164-20D4-4857-AA34-DD3E42778D1F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73768E5-30F2-4DC6-A8AD-0887623A665C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7A4B067-33F5-4886-ADC5-D3AC26B6A255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38F278A-DE3A-4ACF-9291-FC93AD7B497E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CF641D-53B0-47AE-8E49-2AB32D42B144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FB614A7-4AAC-401D-B35D-FC9DFCDBD8AA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B8BBE4E-2F60-49B3-9AA0-8C965A224564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2910512-A586-4CEF-ABCB-5937629388E1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DAA433C-2EE4-4733-95C1-127A9BEB2009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3B615B7-5AA9-47C2-9031-D5696BB8C6BA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B07227A-AE64-47B7-ACAE-15B0F4E9DB3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4E48A92-1680-4310-BDB1-0AA84BF812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45946CB-6260-4956-9D7C-B271473BE8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4FDE630-8DA2-4808-87E6-87A4CD5BF65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2C2043F-0FB8-4CCE-BEB5-E057EB855EAE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47" name="Picture 46" descr="A close up of a logo&#10;&#10;Description automatically generated">
            <a:extLst>
              <a:ext uri="{FF2B5EF4-FFF2-40B4-BE49-F238E27FC236}">
                <a16:creationId xmlns:a16="http://schemas.microsoft.com/office/drawing/2014/main" id="{A0F71CC4-11A5-4B9C-940A-657CC2CFB0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519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 layout">
    <p:bg>
      <p:bgPr>
        <a:gradFill>
          <a:gsLst>
            <a:gs pos="0">
              <a:schemeClr val="accent1"/>
            </a:gs>
            <a:gs pos="28000">
              <a:schemeClr val="accent2"/>
            </a:gs>
            <a:gs pos="78000">
              <a:schemeClr val="accent3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6">
            <a:extLst>
              <a:ext uri="{FF2B5EF4-FFF2-40B4-BE49-F238E27FC236}">
                <a16:creationId xmlns:a16="http://schemas.microsoft.com/office/drawing/2014/main" id="{9B0B6FAD-4836-46A8-9CAD-F99CEA9E34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93828" y="6417840"/>
            <a:ext cx="911542" cy="24503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CBFBDD-84F5-4F7E-8054-D0B996903E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112" y="2351885"/>
            <a:ext cx="9525000" cy="215423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6500" b="1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to add title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A0298D3-A280-4841-88A0-FAF214B7A0D3}"/>
              </a:ext>
            </a:extLst>
          </p:cNvPr>
          <p:cNvGrpSpPr/>
          <p:nvPr userDrawn="1"/>
        </p:nvGrpSpPr>
        <p:grpSpPr>
          <a:xfrm>
            <a:off x="-902431" y="2351885"/>
            <a:ext cx="742809" cy="2154230"/>
            <a:chOff x="3313995" y="-4578530"/>
            <a:chExt cx="742809" cy="3715559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43F90C3-5A68-499C-85E8-6FCCE50CF4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8949A18-C5AE-4ACE-85C2-F153710F6F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E8EC558-7BD4-4B0C-A0CF-1F395BE68A2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8CD1320-4666-4BCA-BBA8-DD82CD7E2B21}"/>
              </a:ext>
            </a:extLst>
          </p:cNvPr>
          <p:cNvSpPr txBox="1"/>
          <p:nvPr userDrawn="1"/>
        </p:nvSpPr>
        <p:spPr>
          <a:xfrm>
            <a:off x="-2064624" y="3153439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65pt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6DF59BE-DCE7-49BB-9C2A-A8FFC955B29F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4C56813-9476-4429-AE31-A498977CA52C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CA3BDF-841A-4124-B69B-4599CEED18FA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B4AC6A7-01DF-4A0C-903A-2D9C5CF1E211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49A813F-B542-4FAB-BD8F-F530BF7BAB31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83807F6-206F-4BF9-BE09-994A0FDD4649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D0CE260-A39A-4A9A-B236-A5ECC085500A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86C6B10-396D-4B14-B5C5-E31350EA9F57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B2053FE-255B-409E-8898-C3EAE4CA92BF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177658E-7D31-403A-A6CC-E5CCE87EB876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928315F-A083-4ADD-B331-BA78C26D4BDB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2CE3CC5-D6E4-4008-AEFD-BF47878E188E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3EE469-1C12-44A4-8E57-6D4A1752A764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1D30A28-4438-497A-A396-D41CA803885D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2B9B69-825A-4581-BDFA-BA23444583DD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AB603E1-A711-4FB0-90EC-FD042B39556A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B0935A5-2AC1-4FBC-A1C4-D2B21D4E42CA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C5BE8C5-DD22-4173-86BB-86636D36AC56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F4859CD-1BCA-47CD-A907-77DE03A57D41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219B989-1803-43E9-BE2B-1E26C66E6A4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63973A9-4CE0-44D3-BE83-E9ED6719593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41B9E5D-C3AD-4DFE-8396-028764F363F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B3BDD2A-3354-4599-8D1D-9E487C090AD5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03177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board">
    <p:bg>
      <p:bgPr>
        <a:gradFill>
          <a:gsLst>
            <a:gs pos="0">
              <a:schemeClr val="accent1"/>
            </a:gs>
            <a:gs pos="54000">
              <a:schemeClr val="accent2"/>
            </a:gs>
            <a:gs pos="96000">
              <a:schemeClr val="accent3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flower, food&#10;&#10;Description automatically generated">
            <a:extLst>
              <a:ext uri="{FF2B5EF4-FFF2-40B4-BE49-F238E27FC236}">
                <a16:creationId xmlns:a16="http://schemas.microsoft.com/office/drawing/2014/main" id="{3B578777-737F-4C7E-A064-0DB55A806D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B7EF98-86B6-4DE3-9002-6ED0884339A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8447"/>
            <a:ext cx="11218548" cy="60695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F2D28A-85A6-4998-9EA3-661373C5CEF9}"/>
              </a:ext>
            </a:extLst>
          </p:cNvPr>
          <p:cNvSpPr txBox="1"/>
          <p:nvPr userDrawn="1"/>
        </p:nvSpPr>
        <p:spPr>
          <a:xfrm>
            <a:off x="-1467293" y="6306371"/>
            <a:ext cx="13031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Flux should not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overlap content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38186D-37C0-4A32-B973-657ECF3D473A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279A214-578A-45AB-9EC1-CF7B00FF7320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6B2A5FF-034F-4A12-B88B-24E592314AA6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7664189-2A26-465A-B01C-B5C2371AD6F4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16F0B1C-0033-41EF-889A-2977C36A5B5A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E143A9B-8713-4C82-9AC1-A65B3F47A331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51C5051-8C25-43C5-A2BB-8CCAB203DE4C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4B6C7B7-A425-4FB4-9B75-29A18D856E6C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9D13B28-EF53-4E2D-9D21-3DD1F091FDF2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6650B8-2656-4DDE-B3DB-E1B3A97544D7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73FA5E3-56CA-4D83-9B29-46A86066BB26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7A2F756-2FF6-4AB2-BF7C-2E6B0D2D792D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3FAA44E-2661-4B51-A6E9-F07028B98EA5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B578AA8-0774-4C37-BD16-D4B6943BEA0C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CC37FBD-D5F1-41D5-ACF8-EC1BA113A227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BE95147-5293-4E76-ABE6-1FE1D6785D79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9135358-5266-4B5E-BCA2-471D71CFC772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7C3BEDE-88E0-4B9C-A628-6AAF533E547B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24385E-C5E6-406E-B97D-9AA16A74A8F6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7143CC-A20B-4352-8833-0C22150CFA8F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8F321E3-EB9C-4902-ADBA-DD84429A010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49A482D-0342-4599-87A3-49D65FF4D09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3215B2-4EEB-4D27-9CF2-05F95DBF4D73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7126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7FD1A06-C30F-4314-888A-FA1CF32176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B100232-09EB-4C16-B547-5537B153143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0CCFC33-4B78-43B3-8865-3E216712C6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2059413"/>
            <a:ext cx="10515600" cy="3706387"/>
          </a:xfrm>
        </p:spPr>
        <p:txBody>
          <a:bodyPr numCol="1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Char char="•"/>
              <a:tabLst/>
              <a:defRPr sz="2400" b="0" i="0">
                <a:solidFill>
                  <a:schemeClr val="tx2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GB" noProof="0"/>
              <a:t>Lorem ipsum dolor sit amet, consectetuer adipiscing elit. Maecenas porttitor congue massa. </a:t>
            </a:r>
          </a:p>
          <a:p>
            <a:pPr lvl="0"/>
            <a:r>
              <a:rPr lang="en-GB" noProof="0"/>
              <a:t>Fusce posuere, magna sed pulvinar ultricies, purus lectus malesuada libero, sit amet commodo magna eros quis urna.</a:t>
            </a:r>
          </a:p>
          <a:p>
            <a:pPr lvl="0"/>
            <a:r>
              <a:rPr lang="en-GB" noProof="0"/>
              <a:t>Nunc viverra imperdiet enim. Fusce est. Vivamus a tellus.</a:t>
            </a:r>
          </a:p>
          <a:p>
            <a:pPr lvl="0"/>
            <a:r>
              <a:rPr lang="en-GB" noProof="0"/>
              <a:t>Pellentesque habitant morbi tristique senectus et netus et malesuada fames ac turpis egestas. Proin pharetra nonummy pede. Mauris et orci.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330F3AA-5664-4121-A334-3D9891B2C9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9503"/>
            <a:ext cx="1051560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400" b="1" i="0">
                <a:solidFill>
                  <a:schemeClr val="tx2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noProof="0"/>
              <a:t>Click to add title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40989FAC-D8DE-4BAC-B8A8-FD18C1DEC7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9" b="72949"/>
          <a:stretch/>
        </p:blipFill>
        <p:spPr>
          <a:xfrm>
            <a:off x="9223130" y="0"/>
            <a:ext cx="2968869" cy="185517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18D6809-15A3-43F1-83F5-226632CB5236}"/>
              </a:ext>
            </a:extLst>
          </p:cNvPr>
          <p:cNvGrpSpPr/>
          <p:nvPr userDrawn="1"/>
        </p:nvGrpSpPr>
        <p:grpSpPr>
          <a:xfrm>
            <a:off x="-902431" y="2048881"/>
            <a:ext cx="742809" cy="3716920"/>
            <a:chOff x="3313995" y="-4578530"/>
            <a:chExt cx="742809" cy="371555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1CA6BE2-0378-4B66-894F-27C8CF9E01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9858F35-2FF1-4E93-8A81-4FD7C84F723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19860C5-5993-463E-B51B-2E1204B272E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D67C1D-E9D3-4B21-AF54-C27D3C9A9F54}"/>
              </a:ext>
            </a:extLst>
          </p:cNvPr>
          <p:cNvGrpSpPr/>
          <p:nvPr userDrawn="1"/>
        </p:nvGrpSpPr>
        <p:grpSpPr>
          <a:xfrm>
            <a:off x="-902431" y="589289"/>
            <a:ext cx="742809" cy="1325235"/>
            <a:chOff x="3313995" y="-4578530"/>
            <a:chExt cx="742809" cy="3715559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99F5A56-6179-43EF-AEC2-0447FCA6B84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2CD35BA-2078-4976-A17E-29233874CDA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6262CFB-7CA4-4A82-9FB7-9FD63E6294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2A397F0-756F-424D-9199-0BA4FC3F8A09}"/>
              </a:ext>
            </a:extLst>
          </p:cNvPr>
          <p:cNvSpPr txBox="1"/>
          <p:nvPr userDrawn="1"/>
        </p:nvSpPr>
        <p:spPr>
          <a:xfrm>
            <a:off x="-2064624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C17E37-97CE-40FB-A469-EB63268EBE6E}"/>
              </a:ext>
            </a:extLst>
          </p:cNvPr>
          <p:cNvSpPr txBox="1"/>
          <p:nvPr userDrawn="1"/>
        </p:nvSpPr>
        <p:spPr>
          <a:xfrm>
            <a:off x="-2064623" y="3738778"/>
            <a:ext cx="19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Contents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24pt</a:t>
            </a:r>
          </a:p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18pt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FC0A5F7-952E-4407-9FDC-8BF1387D0FB3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81E102F-D0D8-461E-A08B-1AA20981D612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A89BEF2-0371-4377-8737-78B26D11AE39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5D356FA-2EF7-4702-AB52-BEBCB653E7B0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985E70C-B52C-4563-B589-C403934B1772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2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3A88369-715E-4443-8EAA-15EDFEA5B1B2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3430EF-F785-492F-979E-BFDD512AA50B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4E5DA36-D41F-47FA-99E5-81C4C0EBF8A8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8368B86-7F45-43C3-9F56-6016D153F7A8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AB084A-9B81-4AF3-B530-959585EE8BCA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6F82782-5978-4C88-A5BB-FD544F426D1D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B83D8BE-628A-46ED-A516-326EC48B49D7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9AAB520-F951-437F-8F75-5C508B41B2D9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D2C855C-6358-4667-94A1-70E7F4BA10C8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4C1ABA4-A6F0-4A18-8927-D931C67B053A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3555FD4-78CB-4B5D-B3AB-B9CBD1667C5A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62FB4F8-CA45-462F-8777-8F0710CAF77B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C271326-D008-47FC-906C-F5A9680A1F2C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A6AA0A5-5CA7-4D4A-AD3E-9469468C54CF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F08BD5D-0E62-436A-80B1-CF6D6235789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904E6EC-0BAD-4270-95F3-E7F7459C0C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6AF3797-3AA9-40B4-BCEE-250F0A8BB4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345C398-E110-40DD-8D77-23DD4C2D86C5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45" name="Picture 44" descr="A close up of a logo&#10;&#10;Description automatically generated">
            <a:extLst>
              <a:ext uri="{FF2B5EF4-FFF2-40B4-BE49-F238E27FC236}">
                <a16:creationId xmlns:a16="http://schemas.microsoft.com/office/drawing/2014/main" id="{A0C3537E-52CF-4ABF-B23B-12AC57AAFD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sp>
        <p:nvSpPr>
          <p:cNvPr id="46" name="Picture Placeholder 14">
            <a:extLst>
              <a:ext uri="{FF2B5EF4-FFF2-40B4-BE49-F238E27FC236}">
                <a16:creationId xmlns:a16="http://schemas.microsoft.com/office/drawing/2014/main" id="{C669DD54-19A6-47CD-AF62-65247097795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05099" y="6342133"/>
            <a:ext cx="1248737" cy="374583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2310055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7FD1A06-C30F-4314-888A-FA1CF32176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B100232-09EB-4C16-B547-5537B153143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0CCFC33-4B78-43B3-8865-3E216712C6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2059413"/>
            <a:ext cx="10515600" cy="3706387"/>
          </a:xfrm>
        </p:spPr>
        <p:txBody>
          <a:bodyPr numCol="2" spcCol="36000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Char char="•"/>
              <a:tabLst/>
              <a:defRPr sz="2400" b="0" i="0">
                <a:solidFill>
                  <a:schemeClr val="tx2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GB" noProof="0"/>
              <a:t>Lorem ipsum dolor sit amet, consectetuer adipiscing elit. Maecenas porttitor congue massa. </a:t>
            </a:r>
          </a:p>
          <a:p>
            <a:pPr lvl="0"/>
            <a:r>
              <a:rPr lang="en-GB" noProof="0"/>
              <a:t>Fusce posuere, magna sed pulvinar ultricies, purus lectus malesuada libero, sit amet commodo magna eros quis urna.</a:t>
            </a:r>
          </a:p>
          <a:p>
            <a:pPr lvl="0"/>
            <a:r>
              <a:rPr lang="en-GB" noProof="0"/>
              <a:t>Nunc viverra imperdiet enim. Fusce est. Vivamus a tellus.</a:t>
            </a:r>
          </a:p>
          <a:p>
            <a:pPr lvl="0"/>
            <a:r>
              <a:rPr lang="en-GB" noProof="0"/>
              <a:t>Pellentesque habitant morbi tristique senectus et netus et malesuada fames ac turpis egestas. Proin pharetra nonummy pede. Mauris et orci.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330F3AA-5664-4121-A334-3D9891B2C9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9503"/>
            <a:ext cx="1051560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400" b="1" i="0">
                <a:solidFill>
                  <a:schemeClr val="tx2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noProof="0"/>
              <a:t>Click to add title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40989FAC-D8DE-4BAC-B8A8-FD18C1DEC7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9" b="72949"/>
          <a:stretch/>
        </p:blipFill>
        <p:spPr>
          <a:xfrm>
            <a:off x="9223130" y="0"/>
            <a:ext cx="2968869" cy="185517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18D6809-15A3-43F1-83F5-226632CB5236}"/>
              </a:ext>
            </a:extLst>
          </p:cNvPr>
          <p:cNvGrpSpPr/>
          <p:nvPr userDrawn="1"/>
        </p:nvGrpSpPr>
        <p:grpSpPr>
          <a:xfrm>
            <a:off x="-902431" y="2048881"/>
            <a:ext cx="742809" cy="3716920"/>
            <a:chOff x="3313995" y="-4578530"/>
            <a:chExt cx="742809" cy="371555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1CA6BE2-0378-4B66-894F-27C8CF9E01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9858F35-2FF1-4E93-8A81-4FD7C84F723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19860C5-5993-463E-B51B-2E1204B272E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D67C1D-E9D3-4B21-AF54-C27D3C9A9F54}"/>
              </a:ext>
            </a:extLst>
          </p:cNvPr>
          <p:cNvGrpSpPr/>
          <p:nvPr userDrawn="1"/>
        </p:nvGrpSpPr>
        <p:grpSpPr>
          <a:xfrm>
            <a:off x="-902431" y="589289"/>
            <a:ext cx="742809" cy="1325235"/>
            <a:chOff x="3313995" y="-4578530"/>
            <a:chExt cx="742809" cy="3715559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99F5A56-6179-43EF-AEC2-0447FCA6B84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2CD35BA-2078-4976-A17E-29233874CDA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6262CFB-7CA4-4A82-9FB7-9FD63E6294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2A397F0-756F-424D-9199-0BA4FC3F8A09}"/>
              </a:ext>
            </a:extLst>
          </p:cNvPr>
          <p:cNvSpPr txBox="1"/>
          <p:nvPr userDrawn="1"/>
        </p:nvSpPr>
        <p:spPr>
          <a:xfrm>
            <a:off x="-2064624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C17E37-97CE-40FB-A469-EB63268EBE6E}"/>
              </a:ext>
            </a:extLst>
          </p:cNvPr>
          <p:cNvSpPr txBox="1"/>
          <p:nvPr userDrawn="1"/>
        </p:nvSpPr>
        <p:spPr>
          <a:xfrm>
            <a:off x="-2064623" y="3738778"/>
            <a:ext cx="19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Contents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24pt</a:t>
            </a:r>
          </a:p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18pt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FC0A5F7-952E-4407-9FDC-8BF1387D0FB3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81E102F-D0D8-461E-A08B-1AA20981D612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A89BEF2-0371-4377-8737-78B26D11AE39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5D356FA-2EF7-4702-AB52-BEBCB653E7B0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985E70C-B52C-4563-B589-C403934B1772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2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3A88369-715E-4443-8EAA-15EDFEA5B1B2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93430EF-F785-492F-979E-BFDD512AA50B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4E5DA36-D41F-47FA-99E5-81C4C0EBF8A8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8368B86-7F45-43C3-9F56-6016D153F7A8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AB084A-9B81-4AF3-B530-959585EE8BCA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6F82782-5978-4C88-A5BB-FD544F426D1D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B83D8BE-628A-46ED-A516-326EC48B49D7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9AAB520-F951-437F-8F75-5C508B41B2D9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D2C855C-6358-4667-94A1-70E7F4BA10C8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4C1ABA4-A6F0-4A18-8927-D931C67B053A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3555FD4-78CB-4B5D-B3AB-B9CBD1667C5A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62FB4F8-CA45-462F-8777-8F0710CAF77B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C271326-D008-47FC-906C-F5A9680A1F2C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A6AA0A5-5CA7-4D4A-AD3E-9469468C54CF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F08BD5D-0E62-436A-80B1-CF6D6235789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904E6EC-0BAD-4270-95F3-E7F7459C0C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6AF3797-3AA9-40B4-BCEE-250F0A8BB4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345C398-E110-40DD-8D77-23DD4C2D86C5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45" name="Picture 44" descr="A close up of a logo&#10;&#10;Description automatically generated">
            <a:extLst>
              <a:ext uri="{FF2B5EF4-FFF2-40B4-BE49-F238E27FC236}">
                <a16:creationId xmlns:a16="http://schemas.microsoft.com/office/drawing/2014/main" id="{A0C3537E-52CF-4ABF-B23B-12AC57AAFD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sp>
        <p:nvSpPr>
          <p:cNvPr id="46" name="Picture Placeholder 14">
            <a:extLst>
              <a:ext uri="{FF2B5EF4-FFF2-40B4-BE49-F238E27FC236}">
                <a16:creationId xmlns:a16="http://schemas.microsoft.com/office/drawing/2014/main" id="{F672A9B2-B9EA-4B2C-8BA4-D7C79DC729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05099" y="6342133"/>
            <a:ext cx="1248737" cy="374583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2110929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BC05885-E321-45D1-A9DD-D4EAF80EE07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2059412"/>
            <a:ext cx="10515600" cy="818007"/>
          </a:xfrm>
        </p:spPr>
        <p:txBody>
          <a:bodyPr numCol="1" spcCol="360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GB" noProof="0"/>
              <a:t>Lorem ipsum dolor sit amet, consectetuer adipiscing elit. Maecenas porttitor congue massa. </a:t>
            </a:r>
          </a:p>
          <a:p>
            <a:pPr lvl="0"/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D366A70-E865-45CF-96A3-9F923EC521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9503"/>
            <a:ext cx="1051560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4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9BA6072E-26D5-4C8D-B8D2-FBD3848FB5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17751" y="3126657"/>
            <a:ext cx="3751555" cy="51045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/>
              <a:t>Icon description goes here</a:t>
            </a:r>
          </a:p>
        </p:txBody>
      </p:sp>
      <p:sp>
        <p:nvSpPr>
          <p:cNvPr id="10" name="Picture Placeholder 62">
            <a:extLst>
              <a:ext uri="{FF2B5EF4-FFF2-40B4-BE49-F238E27FC236}">
                <a16:creationId xmlns:a16="http://schemas.microsoft.com/office/drawing/2014/main" id="{31C88A59-D052-4411-B9A3-0DCF7BC7572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546911" y="3126657"/>
            <a:ext cx="461962" cy="423863"/>
          </a:xfrm>
          <a:solidFill>
            <a:srgbClr val="575756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0EEEFDE9-8B0F-4C1D-8663-94300FD667A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117751" y="3799757"/>
            <a:ext cx="3751555" cy="51045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/>
              <a:t>Icon description goes here</a:t>
            </a:r>
          </a:p>
        </p:txBody>
      </p:sp>
      <p:sp>
        <p:nvSpPr>
          <p:cNvPr id="12" name="Picture Placeholder 62">
            <a:extLst>
              <a:ext uri="{FF2B5EF4-FFF2-40B4-BE49-F238E27FC236}">
                <a16:creationId xmlns:a16="http://schemas.microsoft.com/office/drawing/2014/main" id="{A8E702F4-7E07-49A8-AC6D-5D99115DF6D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546911" y="3799757"/>
            <a:ext cx="461962" cy="423863"/>
          </a:xfrm>
          <a:solidFill>
            <a:srgbClr val="575756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EDAC1B1-038D-4F80-A14A-2131358CD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17751" y="4472857"/>
            <a:ext cx="3751555" cy="51045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/>
              <a:t>Icon description goes here</a:t>
            </a:r>
          </a:p>
        </p:txBody>
      </p:sp>
      <p:sp>
        <p:nvSpPr>
          <p:cNvPr id="14" name="Picture Placeholder 62">
            <a:extLst>
              <a:ext uri="{FF2B5EF4-FFF2-40B4-BE49-F238E27FC236}">
                <a16:creationId xmlns:a16="http://schemas.microsoft.com/office/drawing/2014/main" id="{987C68CE-5368-4C39-B33B-4C3B5F91978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46911" y="4472857"/>
            <a:ext cx="461962" cy="423863"/>
          </a:xfrm>
          <a:solidFill>
            <a:srgbClr val="575756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D903BDFF-290F-4B33-B2DE-4A1B550F4A0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117751" y="5145957"/>
            <a:ext cx="3751555" cy="51045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/>
              <a:t>Icon description goes here</a:t>
            </a:r>
          </a:p>
        </p:txBody>
      </p:sp>
      <p:sp>
        <p:nvSpPr>
          <p:cNvPr id="16" name="Picture Placeholder 62">
            <a:extLst>
              <a:ext uri="{FF2B5EF4-FFF2-40B4-BE49-F238E27FC236}">
                <a16:creationId xmlns:a16="http://schemas.microsoft.com/office/drawing/2014/main" id="{21735694-8AE3-4270-8AF7-D922A4026E3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546911" y="5145957"/>
            <a:ext cx="461962" cy="423863"/>
          </a:xfrm>
          <a:solidFill>
            <a:srgbClr val="575756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11CD37DF-9E3B-427F-9180-705CC327F31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591451" y="3126657"/>
            <a:ext cx="3751555" cy="51045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/>
              <a:t>Icon description goes here</a:t>
            </a:r>
          </a:p>
        </p:txBody>
      </p:sp>
      <p:sp>
        <p:nvSpPr>
          <p:cNvPr id="18" name="Picture Placeholder 62">
            <a:extLst>
              <a:ext uri="{FF2B5EF4-FFF2-40B4-BE49-F238E27FC236}">
                <a16:creationId xmlns:a16="http://schemas.microsoft.com/office/drawing/2014/main" id="{E95B15CC-E064-4985-8FF2-D81121523132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020611" y="3126657"/>
            <a:ext cx="461962" cy="423863"/>
          </a:xfrm>
          <a:solidFill>
            <a:srgbClr val="575756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9884129-52A4-41CB-BC7C-65A0F4C5FAD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591451" y="3799757"/>
            <a:ext cx="3751555" cy="51045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Icon description goes here</a:t>
            </a:r>
          </a:p>
        </p:txBody>
      </p:sp>
      <p:sp>
        <p:nvSpPr>
          <p:cNvPr id="20" name="Picture Placeholder 62">
            <a:extLst>
              <a:ext uri="{FF2B5EF4-FFF2-40B4-BE49-F238E27FC236}">
                <a16:creationId xmlns:a16="http://schemas.microsoft.com/office/drawing/2014/main" id="{D5F9BD10-F98B-40DC-AADF-80F65A557278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7020611" y="3799757"/>
            <a:ext cx="461962" cy="423863"/>
          </a:xfrm>
          <a:solidFill>
            <a:srgbClr val="575756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13C68535-3AA6-4C57-959B-581E1D97861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591451" y="4472857"/>
            <a:ext cx="3751555" cy="51045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/>
              <a:t>Icon description goes here</a:t>
            </a:r>
          </a:p>
        </p:txBody>
      </p:sp>
      <p:sp>
        <p:nvSpPr>
          <p:cNvPr id="22" name="Picture Placeholder 62">
            <a:extLst>
              <a:ext uri="{FF2B5EF4-FFF2-40B4-BE49-F238E27FC236}">
                <a16:creationId xmlns:a16="http://schemas.microsoft.com/office/drawing/2014/main" id="{9825897F-9853-4671-9C93-F76C5C22AF7D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7020611" y="4472857"/>
            <a:ext cx="461962" cy="423863"/>
          </a:xfrm>
          <a:solidFill>
            <a:srgbClr val="575756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4C3D0272-AF88-43F7-8635-E8374295B46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591451" y="5145957"/>
            <a:ext cx="3751555" cy="51045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noProof="0"/>
              <a:t>Icon description goes here</a:t>
            </a:r>
          </a:p>
        </p:txBody>
      </p:sp>
      <p:sp>
        <p:nvSpPr>
          <p:cNvPr id="24" name="Picture Placeholder 62">
            <a:extLst>
              <a:ext uri="{FF2B5EF4-FFF2-40B4-BE49-F238E27FC236}">
                <a16:creationId xmlns:a16="http://schemas.microsoft.com/office/drawing/2014/main" id="{E5427D2E-C6D0-47E0-A5B1-E416EE4CAB69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020611" y="5145957"/>
            <a:ext cx="461962" cy="423863"/>
          </a:xfrm>
          <a:solidFill>
            <a:srgbClr val="575756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ICON</a:t>
            </a:r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DE05BAD2-CCD5-48BE-892D-F27A5D8F0E5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66E790BA-383C-498E-A760-1699A0DC056E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28" name="Picture 27" descr="A close up of a logo&#10;&#10;Description automatically generated">
            <a:extLst>
              <a:ext uri="{FF2B5EF4-FFF2-40B4-BE49-F238E27FC236}">
                <a16:creationId xmlns:a16="http://schemas.microsoft.com/office/drawing/2014/main" id="{1DBBE299-A34B-4BAD-86E9-855410C658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9" b="72949"/>
          <a:stretch/>
        </p:blipFill>
        <p:spPr>
          <a:xfrm>
            <a:off x="9223130" y="0"/>
            <a:ext cx="2968869" cy="1855177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BFB6B7EE-4D16-4C5B-8FD1-6A96AE54D725}"/>
              </a:ext>
            </a:extLst>
          </p:cNvPr>
          <p:cNvGrpSpPr/>
          <p:nvPr userDrawn="1"/>
        </p:nvGrpSpPr>
        <p:grpSpPr>
          <a:xfrm>
            <a:off x="-902431" y="589289"/>
            <a:ext cx="742809" cy="1325235"/>
            <a:chOff x="3313995" y="-4578530"/>
            <a:chExt cx="742809" cy="3715559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91FF72E-40E8-40E5-A298-04CE4CCD4E7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9123EF2-0F14-488C-9899-861D5488047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597FABA-91F1-49D5-BFF6-F5392F46618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E521875-9582-4073-8528-39E5FC9527C8}"/>
              </a:ext>
            </a:extLst>
          </p:cNvPr>
          <p:cNvGrpSpPr/>
          <p:nvPr userDrawn="1"/>
        </p:nvGrpSpPr>
        <p:grpSpPr>
          <a:xfrm>
            <a:off x="-902431" y="2048881"/>
            <a:ext cx="742809" cy="828538"/>
            <a:chOff x="3313995" y="-4578530"/>
            <a:chExt cx="742809" cy="3715559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49D8B15-5485-4964-99B2-961D30A1586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97F806-8E44-46CB-ACBA-12987E66408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CB9A8CD-7EAB-43A8-9A6A-3D300B6C4F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09EC7E9-019B-4905-9539-8C840253A7EE}"/>
              </a:ext>
            </a:extLst>
          </p:cNvPr>
          <p:cNvGrpSpPr/>
          <p:nvPr userDrawn="1"/>
        </p:nvGrpSpPr>
        <p:grpSpPr>
          <a:xfrm>
            <a:off x="-902431" y="2964300"/>
            <a:ext cx="742809" cy="2534054"/>
            <a:chOff x="3313995" y="-4578530"/>
            <a:chExt cx="742809" cy="3715559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32B62C3-298B-407F-AD3E-56DF0D3827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C170DAB-CC70-4F63-9A4E-DA8E9037828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C728A4D-C6AD-435D-BE4C-57E67EF6B4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193E103-3BF9-4725-8B0C-2BE72E09FBDD}"/>
              </a:ext>
            </a:extLst>
          </p:cNvPr>
          <p:cNvSpPr txBox="1"/>
          <p:nvPr userDrawn="1"/>
        </p:nvSpPr>
        <p:spPr>
          <a:xfrm>
            <a:off x="-2064624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8C03C05-EF9E-479B-B284-27D97C001CCB}"/>
              </a:ext>
            </a:extLst>
          </p:cNvPr>
          <p:cNvSpPr txBox="1"/>
          <p:nvPr userDrawn="1"/>
        </p:nvSpPr>
        <p:spPr>
          <a:xfrm>
            <a:off x="-2064623" y="2088235"/>
            <a:ext cx="19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Subtitle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24pt</a:t>
            </a:r>
          </a:p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18pt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161EDD4-7D59-44E9-ABBB-A07CB96606B0}"/>
              </a:ext>
            </a:extLst>
          </p:cNvPr>
          <p:cNvSpPr txBox="1"/>
          <p:nvPr userDrawn="1"/>
        </p:nvSpPr>
        <p:spPr>
          <a:xfrm>
            <a:off x="-2064623" y="392915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Icon caption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16pt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CFBFCD1-CB75-46C6-A9C8-C3B55D2F3795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9A3521D-69ED-426D-88F4-D72C6F9D95F8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A365F61-32C2-45A1-BEB2-31E7BE0CC095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7AC203A-B1CA-448B-A462-631DC61FDD4C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E0A2BA0-AEA4-4593-BD2D-B32A9E1015B1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2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BF4A0E6-0710-42CC-A9AD-30D365E86CAE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FD4EA37-E5FD-4464-BAE2-2ED0BAC5B30A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7AD4CC8-35CB-4315-99CF-1259EE8ECAF4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3B374EC-6444-4B7E-834D-6040CD2399EA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693BDAA-CC15-456E-821D-CF0DDFE2818B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45E668B-74BA-429E-A4E7-1988E90A8F67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B2BD0EF-C34F-4BAC-B7C0-8681816F1FF9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0DF166-BB14-4D07-9CDE-30674899D200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D1FD481-5EC1-41A4-A5FE-ACADFED4E7CA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4DFAE83-1FB5-4BEE-BABF-CDCB1EEBADFC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F8C88698-1654-4DFB-BAB2-BF2B17133698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604F8EB-6B1B-4F03-A00C-0A6A37FB784A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E330C1DB-954E-44F9-89C4-2529615F5B88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F3A8721-31D3-41C2-976D-0C621271773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25AE807-744D-444A-962F-28D08627FC5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A244BE8-B14F-48EF-8D8C-1F7FBCCBCA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AB1FF7-A2A5-4F47-A0BD-F66A7CA3B19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7CEAF46-0426-4DA3-B763-266A8561583A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68" name="Picture 67" descr="A close up of a logo&#10;&#10;Description automatically generated">
            <a:extLst>
              <a:ext uri="{FF2B5EF4-FFF2-40B4-BE49-F238E27FC236}">
                <a16:creationId xmlns:a16="http://schemas.microsoft.com/office/drawing/2014/main" id="{2EF055EC-CB75-4271-A632-C4D74044E42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sp>
        <p:nvSpPr>
          <p:cNvPr id="67" name="Picture Placeholder 14">
            <a:extLst>
              <a:ext uri="{FF2B5EF4-FFF2-40B4-BE49-F238E27FC236}">
                <a16:creationId xmlns:a16="http://schemas.microsoft.com/office/drawing/2014/main" id="{141050EC-CE00-4A8E-98DB-3B5AE574105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05099" y="6342133"/>
            <a:ext cx="1248737" cy="374583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2552378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7569165-B730-4F4E-9E64-9A78EE212A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8253" y="2059412"/>
            <a:ext cx="5335547" cy="3954031"/>
          </a:xfrm>
        </p:spPr>
        <p:txBody>
          <a:bodyPr numCol="1" spcCol="360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+mj-lt"/>
              <a:buNone/>
              <a:tabLst/>
              <a:defRPr sz="24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GB" noProof="0"/>
              <a:t>Lorem ipsum dolor sit amet, consectuer adipiscing elit.</a:t>
            </a:r>
          </a:p>
          <a:p>
            <a:pPr lvl="0"/>
            <a:r>
              <a:rPr lang="en-GB" noProof="0"/>
              <a:t>Maecenas porttitor congue massa. </a:t>
            </a:r>
          </a:p>
          <a:p>
            <a:pPr lvl="0"/>
            <a:endParaRPr lang="en-GB" noProof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EEBECAE-9A5B-4785-AE31-1E012CF65E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8254" y="599503"/>
            <a:ext cx="5335546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4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15140C2E-7059-4E3E-A95F-90D624E4B2C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6350"/>
            <a:ext cx="5621338" cy="686435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[Insert Picture Here]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67451567-8536-477F-85ED-CA1DFF9BE97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C0D124B-675D-46F1-BFDA-75A464E98B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5D031B9A-9F1E-463B-97FF-7AA0C9302D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9" b="72949"/>
          <a:stretch/>
        </p:blipFill>
        <p:spPr>
          <a:xfrm>
            <a:off x="9223130" y="0"/>
            <a:ext cx="2968869" cy="1855177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2C8D087D-F676-4BAB-BE56-78C4F4048EDB}"/>
              </a:ext>
            </a:extLst>
          </p:cNvPr>
          <p:cNvGrpSpPr/>
          <p:nvPr userDrawn="1"/>
        </p:nvGrpSpPr>
        <p:grpSpPr>
          <a:xfrm flipH="1">
            <a:off x="12351367" y="589289"/>
            <a:ext cx="742809" cy="1325235"/>
            <a:chOff x="3313995" y="-4578530"/>
            <a:chExt cx="742809" cy="3715559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3217714-3DB5-43FD-B685-1D7456228A7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69B2E75-793C-4F6E-B722-EE8CCE3CCDB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B3A7298-DEF6-4377-B77D-B3F4A45DB10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5F7F24B-7576-4FA6-A96B-3166F41724E6}"/>
              </a:ext>
            </a:extLst>
          </p:cNvPr>
          <p:cNvGrpSpPr/>
          <p:nvPr userDrawn="1"/>
        </p:nvGrpSpPr>
        <p:grpSpPr>
          <a:xfrm flipH="1">
            <a:off x="12351366" y="2048880"/>
            <a:ext cx="742809" cy="3954027"/>
            <a:chOff x="3313995" y="-4578530"/>
            <a:chExt cx="742809" cy="371555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153C953-0000-433E-880F-3448BCDEEDB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721E76-9DE0-40A4-BC9B-8E9F0F6767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06F090D-BFD6-4DA6-ADEF-31A649473FD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880F0BA0-1269-4CA9-956C-E2F389D96369}"/>
              </a:ext>
            </a:extLst>
          </p:cNvPr>
          <p:cNvSpPr txBox="1"/>
          <p:nvPr userDrawn="1"/>
        </p:nvSpPr>
        <p:spPr>
          <a:xfrm>
            <a:off x="12379500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B2567-73CA-4748-BE5D-62FFFDBD4D67}"/>
              </a:ext>
            </a:extLst>
          </p:cNvPr>
          <p:cNvSpPr txBox="1"/>
          <p:nvPr userDrawn="1"/>
        </p:nvSpPr>
        <p:spPr>
          <a:xfrm>
            <a:off x="12379500" y="3279509"/>
            <a:ext cx="19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Contents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24pt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18pt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C4FBF9-1B7C-44E1-B04C-0380641EDB61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89CDA5F-0B27-402C-A806-9D96F1DB26FD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F84A828-B782-4B7E-BA5E-306D30B7198A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31B1BBD-21FE-416A-98D5-7451DEE98DAF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D5C149F-5ADB-4B90-B7F6-676EA7217271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2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B8B9942-4C5F-4FF9-A733-C1D6131796CA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27B924C-1907-4EFE-831B-118D39C33930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DD3664B-1F22-4F41-9BEA-B849183439AE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E468FE4-95C9-49FC-A450-BC428C7A7423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EB1FD08-65AB-4FEA-B458-3B9F350D33F7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DAFF4CC-45BE-484F-9299-9760BAF9B2A2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1254FAA-EE7A-4732-BC3E-2B955EF1A3A6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364ECE9-BF6F-482B-9CE3-80701202F838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D1EEA90-8C26-4573-AF69-29AC39E8018B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B2E7068-CFB2-41C3-83F3-D98C8063FFAA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6F1D947-D2A9-4FCD-8158-4921C7901C8F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E2500-E184-446E-835D-6C37AA0A0210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BC87EDD-11B1-49B3-8735-5159AC5DAC35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3AD0771-E915-48DD-AC66-44662012774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BCF8B78E-DE1C-44B4-B37F-DA0145F5571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C04661D-B7EF-4774-8835-618B0AF8CB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0B07549-BC2B-4EE2-86D3-C76EE426D2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6EDF4C-EE79-4542-8E93-E0292005D888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49" name="Picture 48" descr="A close up of a logo&#10;&#10;Description automatically generated">
            <a:extLst>
              <a:ext uri="{FF2B5EF4-FFF2-40B4-BE49-F238E27FC236}">
                <a16:creationId xmlns:a16="http://schemas.microsoft.com/office/drawing/2014/main" id="{DEE0EF51-A212-4274-8CC9-014B30A7FC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80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15140C2E-7059-4E3E-A95F-90D624E4B2C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-6350"/>
            <a:ext cx="12191991" cy="629088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[Insert Picture Here]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7569165-B730-4F4E-9E64-9A78EE212A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1972" y="3831643"/>
            <a:ext cx="4933295" cy="2075449"/>
          </a:xfrm>
        </p:spPr>
        <p:txBody>
          <a:bodyPr numCol="1" spcCol="360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+mj-lt"/>
              <a:buNone/>
              <a:tabLst/>
              <a:defRPr sz="2400" b="0" i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GB" noProof="0"/>
              <a:t>Lorem ipsum dolor sit amet, consectuer adipiscing elit.</a:t>
            </a:r>
          </a:p>
          <a:p>
            <a:pPr lvl="0"/>
            <a:r>
              <a:rPr lang="en-GB" noProof="0"/>
              <a:t>Maecenas porttitor congue massa. </a:t>
            </a:r>
          </a:p>
          <a:p>
            <a:pPr lvl="0"/>
            <a:endParaRPr lang="en-GB" noProof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67451567-8536-477F-85ED-CA1DFF9BE97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C0D124B-675D-46F1-BFDA-75A464E98B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C8D087D-F676-4BAB-BE56-78C4F4048EDB}"/>
              </a:ext>
            </a:extLst>
          </p:cNvPr>
          <p:cNvGrpSpPr/>
          <p:nvPr userDrawn="1"/>
        </p:nvGrpSpPr>
        <p:grpSpPr>
          <a:xfrm flipH="1">
            <a:off x="12351367" y="589289"/>
            <a:ext cx="742809" cy="1325235"/>
            <a:chOff x="3313995" y="-4578530"/>
            <a:chExt cx="742809" cy="3715559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3217714-3DB5-43FD-B685-1D7456228A7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69B2E75-793C-4F6E-B722-EE8CCE3CCDB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B3A7298-DEF6-4377-B77D-B3F4A45DB10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5F7F24B-7576-4FA6-A96B-3166F41724E6}"/>
              </a:ext>
            </a:extLst>
          </p:cNvPr>
          <p:cNvGrpSpPr/>
          <p:nvPr userDrawn="1"/>
        </p:nvGrpSpPr>
        <p:grpSpPr>
          <a:xfrm flipH="1">
            <a:off x="12351366" y="2048880"/>
            <a:ext cx="742809" cy="3954027"/>
            <a:chOff x="3313995" y="-4578530"/>
            <a:chExt cx="742809" cy="371555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153C953-0000-433E-880F-3448BCDEEDB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721E76-9DE0-40A4-BC9B-8E9F0F6767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06F090D-BFD6-4DA6-ADEF-31A649473FD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880F0BA0-1269-4CA9-956C-E2F389D96369}"/>
              </a:ext>
            </a:extLst>
          </p:cNvPr>
          <p:cNvSpPr txBox="1"/>
          <p:nvPr userDrawn="1"/>
        </p:nvSpPr>
        <p:spPr>
          <a:xfrm>
            <a:off x="12379500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B2567-73CA-4748-BE5D-62FFFDBD4D67}"/>
              </a:ext>
            </a:extLst>
          </p:cNvPr>
          <p:cNvSpPr txBox="1"/>
          <p:nvPr userDrawn="1"/>
        </p:nvSpPr>
        <p:spPr>
          <a:xfrm>
            <a:off x="12379500" y="3279509"/>
            <a:ext cx="19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Contents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24pt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18pt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C4FBF9-1B7C-44E1-B04C-0380641EDB61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89CDA5F-0B27-402C-A806-9D96F1DB26FD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F84A828-B782-4B7E-BA5E-306D30B7198A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31B1BBD-21FE-416A-98D5-7451DEE98DAF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D5C149F-5ADB-4B90-B7F6-676EA7217271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2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B8B9942-4C5F-4FF9-A733-C1D6131796CA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27B924C-1907-4EFE-831B-118D39C33930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DD3664B-1F22-4F41-9BEA-B849183439AE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E468FE4-95C9-49FC-A450-BC428C7A7423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283583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EB1FD08-65AB-4FEA-B458-3B9F350D33F7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DAFF4CC-45BE-484F-9299-9760BAF9B2A2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1254FAA-EE7A-4732-BC3E-2B955EF1A3A6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364ECE9-BF6F-482B-9CE3-80701202F838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D1EEA90-8C26-4573-AF69-29AC39E8018B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B2E7068-CFB2-41C3-83F3-D98C8063FFAA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6F1D947-D2A9-4FCD-8158-4921C7901C8F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E2500-E184-446E-835D-6C37AA0A0210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BC87EDD-11B1-49B3-8735-5159AC5DAC35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3AD0771-E915-48DD-AC66-44662012774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BCF8B78E-DE1C-44B4-B37F-DA0145F5571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C04661D-B7EF-4774-8835-618B0AF8CB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0B07549-BC2B-4EE2-86D3-C76EE426D2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6EDF4C-EE79-4542-8E93-E0292005D888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49" name="Picture 48" descr="A close up of a logo&#10;&#10;Description automatically generated">
            <a:extLst>
              <a:ext uri="{FF2B5EF4-FFF2-40B4-BE49-F238E27FC236}">
                <a16:creationId xmlns:a16="http://schemas.microsoft.com/office/drawing/2014/main" id="{DEE0EF51-A212-4274-8CC9-014B30A7FC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sp>
        <p:nvSpPr>
          <p:cNvPr id="48" name="Picture Placeholder 14">
            <a:extLst>
              <a:ext uri="{FF2B5EF4-FFF2-40B4-BE49-F238E27FC236}">
                <a16:creationId xmlns:a16="http://schemas.microsoft.com/office/drawing/2014/main" id="{532A9B7E-EA1F-42FD-8826-4025D02E873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05099" y="6342133"/>
            <a:ext cx="1248737" cy="374583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1487278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F9153F6-9CB1-4196-A94D-B39ECEB0A9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2059412"/>
            <a:ext cx="4865175" cy="4022651"/>
          </a:xfrm>
        </p:spPr>
        <p:txBody>
          <a:bodyPr numCol="1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GB" noProof="0"/>
              <a:t>Lorem ipsum dolor sit amet, consectetuer adipiscing elit. Maecenas porttitor congue massa. </a:t>
            </a:r>
          </a:p>
          <a:p>
            <a:pPr lvl="0"/>
            <a:r>
              <a:rPr lang="en-GB" noProof="0"/>
              <a:t>Fusce posuere, magna sed pulvinar ultricies, purus lectus malesuada libero, sit amet commodo magna eros quis urna.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BEA7339-7DC2-4550-932F-AA12E21394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9503"/>
            <a:ext cx="1051560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4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13" name="Chart Placeholder 8">
            <a:extLst>
              <a:ext uri="{FF2B5EF4-FFF2-40B4-BE49-F238E27FC236}">
                <a16:creationId xmlns:a16="http://schemas.microsoft.com/office/drawing/2014/main" id="{039FD5F4-C6DC-4F3B-B123-0EA8F418A18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018213" y="2058988"/>
            <a:ext cx="5335587" cy="4022725"/>
          </a:xfrm>
        </p:spPr>
        <p:txBody>
          <a:bodyPr/>
          <a:lstStyle>
            <a:lvl1pPr marL="228600" indent="-228600">
              <a:buClr>
                <a:srgbClr val="575756"/>
              </a:buClr>
              <a:buFont typeface="Montserrat Light" panose="020B0604020202020204" charset="0"/>
              <a:buChar char="•"/>
              <a:defRPr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icon to add chart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788E4408-74B4-4825-891B-0804BC30180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67430A0-2B59-4954-8F96-F518796242E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AE3D67EF-69A5-469A-8300-EA450EE902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9" b="72949"/>
          <a:stretch/>
        </p:blipFill>
        <p:spPr>
          <a:xfrm>
            <a:off x="9223130" y="0"/>
            <a:ext cx="2968869" cy="185517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6266201-9569-4AC8-97DA-39EEA836F2FC}"/>
              </a:ext>
            </a:extLst>
          </p:cNvPr>
          <p:cNvGrpSpPr/>
          <p:nvPr userDrawn="1"/>
        </p:nvGrpSpPr>
        <p:grpSpPr>
          <a:xfrm>
            <a:off x="-902431" y="589289"/>
            <a:ext cx="742809" cy="1325235"/>
            <a:chOff x="3313995" y="-4578530"/>
            <a:chExt cx="742809" cy="3715559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D951844-86AF-457F-A2C4-A6C98C9CEC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7357377-13A2-4C8E-84EC-762C10EEF9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C98EF2B-3BFD-446C-AF79-AD777E727CA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EEDD33B-DFC4-4E70-B1BF-D6276EFCF3E0}"/>
              </a:ext>
            </a:extLst>
          </p:cNvPr>
          <p:cNvGrpSpPr/>
          <p:nvPr userDrawn="1"/>
        </p:nvGrpSpPr>
        <p:grpSpPr>
          <a:xfrm>
            <a:off x="-902431" y="2048880"/>
            <a:ext cx="742809" cy="3979939"/>
            <a:chOff x="3313995" y="-4578530"/>
            <a:chExt cx="742809" cy="371555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07C61D-74B4-42F8-BDC6-2D7AE83AC9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586649F-4750-4C19-83AE-5D6C0016A5B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E517C85-2DF8-4419-8D77-14C65C72608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8A491772-E0AA-4927-8E8B-B569378D15E7}"/>
              </a:ext>
            </a:extLst>
          </p:cNvPr>
          <p:cNvSpPr txBox="1"/>
          <p:nvPr userDrawn="1"/>
        </p:nvSpPr>
        <p:spPr>
          <a:xfrm>
            <a:off x="-2064624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5E361D-9897-4998-A658-983D02F9DC66}"/>
              </a:ext>
            </a:extLst>
          </p:cNvPr>
          <p:cNvSpPr txBox="1"/>
          <p:nvPr userDrawn="1"/>
        </p:nvSpPr>
        <p:spPr>
          <a:xfrm>
            <a:off x="-2064623" y="3738778"/>
            <a:ext cx="19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Contents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24pt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18pt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038435F-C417-4BF2-A1D4-0A8D1455492B}"/>
              </a:ext>
            </a:extLst>
          </p:cNvPr>
          <p:cNvGrpSpPr/>
          <p:nvPr userDrawn="1"/>
        </p:nvGrpSpPr>
        <p:grpSpPr>
          <a:xfrm rot="10800000">
            <a:off x="12339435" y="2058987"/>
            <a:ext cx="742809" cy="4022724"/>
            <a:chOff x="3313995" y="-4578530"/>
            <a:chExt cx="742809" cy="3715559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585F444-B739-4989-A779-63B11CF971E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3E33572-6ED5-4870-AB3F-4661E82767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AD20F2F-0F15-4A5B-978C-B2F18D4ABDD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A051236-2233-42D9-B066-C9A05579FB0F}"/>
              </a:ext>
            </a:extLst>
          </p:cNvPr>
          <p:cNvSpPr txBox="1"/>
          <p:nvPr userDrawn="1"/>
        </p:nvSpPr>
        <p:spPr>
          <a:xfrm>
            <a:off x="12362577" y="3939544"/>
            <a:ext cx="19050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Use core colours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D349117-3B24-4A61-89B6-AF8B994AF42C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5456128-F948-4811-9D0E-FCDDBAAC23C5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</a:t>
              </a:r>
              <a:r>
                <a:rPr lang="en-US" sz="1100" b="0" i="0" spc="0" baseline="0" dirty="0" err="1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E964CC7-E339-47E7-9D7B-7A596AF5F2ED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</a:t>
              </a:r>
              <a:r>
                <a:rPr lang="en-US" sz="1100" b="0" i="0" spc="0" baseline="0" dirty="0" err="1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colours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D3D6F71-5C54-4C7D-9E69-6BC41B8A857F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965D333-05AB-45FD-9DB7-BFBCBD6EA4EB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586ADC2-9BBE-48BE-9B6A-6AEB75EDE8FC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8AFDADF-DFCC-4BB2-B64B-6B681E4BA2D2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F783D27-0FA6-43E5-B696-4796090C92F3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CC15341-F4DD-4F6B-8484-7CE192366490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BC623E6-4676-449D-8A9A-AE71B7944B46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E270D76-0C16-4F23-B12A-563AC5758A9D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D860458-0CAF-415F-A71F-7E6F425628F6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424C424-450A-47CA-B41E-FD315A231F4A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C5E0BAB-102D-4CFE-B50B-864A2011DC1E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E6DC2EB-931B-49D7-8EF7-B8AED85BE576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047012C-6E44-4BDC-8E29-134E1A77EF53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7825D0A-64FF-46DE-A0F1-7FB01F77B7BB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4A42DAD-694E-42DE-B309-BBEE755F5A1B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8FB1D59-FF9E-4C5D-87E9-CE715D9A7391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70A5268-F464-4594-99CB-893F2C3F10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F815ED2-EDB6-4BD9-B822-D57B7D5373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90FF17-5C62-4AA7-AEBE-32523CB7CF9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EA271B8-1011-4A84-92F8-9CC8EA0E8176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54" name="Picture 53" descr="A close up of a logo&#10;&#10;Description automatically generated">
            <a:extLst>
              <a:ext uri="{FF2B5EF4-FFF2-40B4-BE49-F238E27FC236}">
                <a16:creationId xmlns:a16="http://schemas.microsoft.com/office/drawing/2014/main" id="{20D91B30-B612-4CB9-AFB4-12EEFD326C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sp>
        <p:nvSpPr>
          <p:cNvPr id="53" name="Picture Placeholder 14">
            <a:extLst>
              <a:ext uri="{FF2B5EF4-FFF2-40B4-BE49-F238E27FC236}">
                <a16:creationId xmlns:a16="http://schemas.microsoft.com/office/drawing/2014/main" id="{CB0CA49A-D274-4FE1-85F0-AE5047E2333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05099" y="6342133"/>
            <a:ext cx="1248737" cy="374583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353412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3">
            <a:extLst>
              <a:ext uri="{FF2B5EF4-FFF2-40B4-BE49-F238E27FC236}">
                <a16:creationId xmlns:a16="http://schemas.microsoft.com/office/drawing/2014/main" id="{95142FD3-AB7C-4E78-86F1-B8C3DF94E8A8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6018213" y="2058988"/>
            <a:ext cx="5335587" cy="4022725"/>
          </a:xfrm>
        </p:spPr>
        <p:txBody>
          <a:bodyPr/>
          <a:lstStyle>
            <a:lvl1pPr>
              <a:buClr>
                <a:srgbClr val="575756"/>
              </a:buClr>
              <a:defRPr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icon to add table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586A78D-AA05-411E-AC28-13F21FDF02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2059412"/>
            <a:ext cx="4865175" cy="4022651"/>
          </a:xfrm>
        </p:spPr>
        <p:txBody>
          <a:bodyPr numCol="1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GB" noProof="0"/>
              <a:t>Lorem ipsum dolor sit amet, consectetuer adipiscing elit. Maecenas porttitor congue massa. </a:t>
            </a:r>
          </a:p>
          <a:p>
            <a:pPr lvl="0"/>
            <a:r>
              <a:rPr lang="en-GB" noProof="0"/>
              <a:t>Fusce posuere, magna sed pulvinar ultricies, purus lectus malesuada libero, sit amet commodo magna eros quis urna.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EF90EB4-4600-4640-950A-7303D9897B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9503"/>
            <a:ext cx="1051560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4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B0268C5-E9A0-456A-BE37-EF3324038BC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AC37DB1-8C49-435A-A34A-785E7722713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DE63F406-8C18-44A5-AA6B-29E593633A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9" b="72949"/>
          <a:stretch/>
        </p:blipFill>
        <p:spPr>
          <a:xfrm>
            <a:off x="9223130" y="0"/>
            <a:ext cx="2968869" cy="185517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8AE0666-6FDB-4FDD-8F20-C6EC0A290138}"/>
              </a:ext>
            </a:extLst>
          </p:cNvPr>
          <p:cNvGrpSpPr/>
          <p:nvPr userDrawn="1"/>
        </p:nvGrpSpPr>
        <p:grpSpPr>
          <a:xfrm>
            <a:off x="-902431" y="589289"/>
            <a:ext cx="742809" cy="1325235"/>
            <a:chOff x="3313995" y="-4578530"/>
            <a:chExt cx="742809" cy="3715559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0149807-EAA7-4AB1-BB0E-E0EBA4F4897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1D164EE-F1E6-4573-B736-E82F080AF0E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4DB9E74-D583-4614-8509-A0444E49C0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E4E16BD-CF72-440A-927A-7C698BA1DFFA}"/>
              </a:ext>
            </a:extLst>
          </p:cNvPr>
          <p:cNvGrpSpPr/>
          <p:nvPr userDrawn="1"/>
        </p:nvGrpSpPr>
        <p:grpSpPr>
          <a:xfrm>
            <a:off x="-902431" y="2048880"/>
            <a:ext cx="742809" cy="3979939"/>
            <a:chOff x="3313995" y="-4578530"/>
            <a:chExt cx="742809" cy="3715559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AB452B9-A954-4844-A26D-1A7E5B4EA5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52512F6-3B7A-4E33-99DD-B5F0397765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2CFB686-C83D-4BC1-8A19-3E3EA59BA2E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A92EA70-205F-4A47-A8A3-C2FD53479F21}"/>
              </a:ext>
            </a:extLst>
          </p:cNvPr>
          <p:cNvSpPr txBox="1"/>
          <p:nvPr userDrawn="1"/>
        </p:nvSpPr>
        <p:spPr>
          <a:xfrm>
            <a:off x="-2064624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4A6E58-23E2-4033-84E2-3617A9D845EB}"/>
              </a:ext>
            </a:extLst>
          </p:cNvPr>
          <p:cNvSpPr txBox="1"/>
          <p:nvPr userDrawn="1"/>
        </p:nvSpPr>
        <p:spPr>
          <a:xfrm>
            <a:off x="-2064623" y="3738778"/>
            <a:ext cx="1905001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Contents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24pt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18pt</a:t>
            </a:r>
          </a:p>
          <a:p>
            <a:pPr algn="r"/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Tables font</a:t>
            </a:r>
          </a:p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18pt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12pt</a:t>
            </a:r>
          </a:p>
          <a:p>
            <a:pPr algn="r"/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  <a:p>
            <a:pPr algn="r"/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3E00E24-C4A4-4F67-829D-85A768CA319B}"/>
              </a:ext>
            </a:extLst>
          </p:cNvPr>
          <p:cNvGrpSpPr/>
          <p:nvPr userDrawn="1"/>
        </p:nvGrpSpPr>
        <p:grpSpPr>
          <a:xfrm rot="10800000">
            <a:off x="12339435" y="2058987"/>
            <a:ext cx="742809" cy="4022724"/>
            <a:chOff x="3313995" y="-4578530"/>
            <a:chExt cx="742809" cy="3715559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F0E797F-2B69-4795-B596-21E61DBFC8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9F6D954-89E2-46D4-9FE2-7271FAD71FD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6B70ED7-D690-4C5C-ABEE-29F2E10C75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4CCB239-6F8F-4068-B4CE-B9D32407C7E6}"/>
              </a:ext>
            </a:extLst>
          </p:cNvPr>
          <p:cNvSpPr txBox="1"/>
          <p:nvPr userDrawn="1"/>
        </p:nvSpPr>
        <p:spPr>
          <a:xfrm>
            <a:off x="12362577" y="3939544"/>
            <a:ext cx="19050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Use core colours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641A947-D63A-4B41-A8B0-68C7CEDA1CA2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78604E9-1CE3-4B56-9A75-C05631B3A192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273BC70-FF07-4666-B1BC-EB7B6EA3052F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1C5C7EE-7950-4585-81EC-8D9BE06CAD6F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7084EAD-74F6-455E-A204-F03A5A7CE9F4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B075468-4989-4A82-B05F-5B3DC03AFE70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8AC993E-EBEF-4653-AABD-6C0397E295C4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B328138-4627-49E0-9112-DBB788A4A3B3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5ADF704-0F4A-4728-963A-22C0E014D7B0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C392EA5-1ABA-4410-9C52-8FC16DC930BD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D5D669A-FF54-49E1-8C29-10E1A50577B7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576AEFF-20DB-4C55-A009-048CEA9BF43A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818C3D1-9531-4049-A8DB-AE2881382F61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FA13CB3-6EBA-43AE-9F1F-8FFC3F1A2F29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1E9BCE1-6F73-4660-8E01-C0F5EA090306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1BCB5B5-DEBC-4BC6-89E3-48C63689C430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7635089-AFCB-41BF-B6C1-E5B354C6F9B4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C95DBF2-92A9-4FBB-BAED-8B93306FA6E7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BCC260D-AC74-4F31-9A4F-B757085F46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ED1D09A-4BFD-4839-A6C4-CFFE22DF56D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7868391-1B3C-44D9-A158-3D0E51D01E7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CABB549-99A0-4E30-AB7C-D9D76B0282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2D93B6C-D4C8-4590-8929-D09C8DFEC8C1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53" name="Picture 52" descr="A close up of a logo&#10;&#10;Description automatically generated">
            <a:extLst>
              <a:ext uri="{FF2B5EF4-FFF2-40B4-BE49-F238E27FC236}">
                <a16:creationId xmlns:a16="http://schemas.microsoft.com/office/drawing/2014/main" id="{F4EF22BE-57EA-4B96-8071-6951D63480D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sp>
        <p:nvSpPr>
          <p:cNvPr id="51" name="Picture Placeholder 14">
            <a:extLst>
              <a:ext uri="{FF2B5EF4-FFF2-40B4-BE49-F238E27FC236}">
                <a16:creationId xmlns:a16="http://schemas.microsoft.com/office/drawing/2014/main" id="{A07E0BE2-25E4-4A14-949F-1368480CF3F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05099" y="6342133"/>
            <a:ext cx="1248737" cy="374583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3182344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ble Placeholder 3">
            <a:extLst>
              <a:ext uri="{FF2B5EF4-FFF2-40B4-BE49-F238E27FC236}">
                <a16:creationId xmlns:a16="http://schemas.microsoft.com/office/drawing/2014/main" id="{4FAFD30D-A62F-4189-A514-24DD87FF7D5F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838201" y="2058988"/>
            <a:ext cx="10515600" cy="4022725"/>
          </a:xfrm>
        </p:spPr>
        <p:txBody>
          <a:bodyPr>
            <a:normAutofit/>
          </a:bodyPr>
          <a:lstStyle>
            <a:lvl1pPr>
              <a:buClr>
                <a:srgbClr val="575756"/>
              </a:buClr>
              <a:defRPr sz="20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icon to add table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723B9E0-BD4E-4DEA-B698-A071502D0A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9503"/>
            <a:ext cx="1051560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400" b="1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62987-D217-4913-9737-1714BE2415F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79F4B0-5B36-4A35-A09E-2B9A000FE48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46E50C62-2306-4518-B412-54BB28A023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9" b="72949"/>
          <a:stretch/>
        </p:blipFill>
        <p:spPr>
          <a:xfrm>
            <a:off x="9223130" y="0"/>
            <a:ext cx="2968869" cy="185517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FF3A8A4-9D18-4788-AB41-33E0411164F6}"/>
              </a:ext>
            </a:extLst>
          </p:cNvPr>
          <p:cNvGrpSpPr/>
          <p:nvPr userDrawn="1"/>
        </p:nvGrpSpPr>
        <p:grpSpPr>
          <a:xfrm>
            <a:off x="-902431" y="589289"/>
            <a:ext cx="742809" cy="1325235"/>
            <a:chOff x="3313995" y="-4578530"/>
            <a:chExt cx="742809" cy="3715559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D5C37A5-EB2D-4294-BE75-F571ACE644F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D2D62AB-7E9A-4B7E-9FFA-57D320752C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4E96E5-76C0-4450-96E2-B82B6DB7C5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69FF58A-C424-4E83-84EA-838A8E010C40}"/>
              </a:ext>
            </a:extLst>
          </p:cNvPr>
          <p:cNvSpPr txBox="1"/>
          <p:nvPr userDrawn="1"/>
        </p:nvSpPr>
        <p:spPr>
          <a:xfrm>
            <a:off x="-2064624" y="1019875"/>
            <a:ext cx="19050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Title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bold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44pt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C1EEDE-8D39-41C5-A69F-18F7EFB69CE4}"/>
              </a:ext>
            </a:extLst>
          </p:cNvPr>
          <p:cNvSpPr txBox="1"/>
          <p:nvPr userDrawn="1"/>
        </p:nvSpPr>
        <p:spPr>
          <a:xfrm>
            <a:off x="-2064623" y="3738778"/>
            <a:ext cx="190500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Contents font 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24pt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18pt</a:t>
            </a:r>
          </a:p>
          <a:p>
            <a:pPr algn="r"/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Tables font</a:t>
            </a:r>
          </a:p>
          <a:p>
            <a:pPr algn="r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Century Gothic regular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18pt</a:t>
            </a:r>
            <a:b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</a:br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Minimum 12pt</a:t>
            </a:r>
          </a:p>
          <a:p>
            <a:pPr algn="r"/>
            <a:endParaRPr lang="en-GB" sz="1100" b="0" i="0" spc="0" baseline="0" dirty="0">
              <a:solidFill>
                <a:schemeClr val="tx1"/>
              </a:solidFill>
              <a:latin typeface="Galano Grotesque Medium" panose="00000600000000000000" pitchFamily="50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8849168-7F77-48C9-9C6B-75D3F06D3CF2}"/>
              </a:ext>
            </a:extLst>
          </p:cNvPr>
          <p:cNvGrpSpPr/>
          <p:nvPr userDrawn="1"/>
        </p:nvGrpSpPr>
        <p:grpSpPr>
          <a:xfrm rot="10800000">
            <a:off x="12339435" y="2058987"/>
            <a:ext cx="742809" cy="4022724"/>
            <a:chOff x="3313995" y="-4578530"/>
            <a:chExt cx="742809" cy="3715559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74CD4B5-28E3-4905-80B6-D2293808DF3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118653C-4A78-403D-82C4-86B515D67C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A58B394-4DE9-485C-B1C0-5F3E50898E7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96A58FA-B70C-41D3-83A7-C4B1CEF09BBF}"/>
              </a:ext>
            </a:extLst>
          </p:cNvPr>
          <p:cNvSpPr txBox="1"/>
          <p:nvPr userDrawn="1"/>
        </p:nvSpPr>
        <p:spPr>
          <a:xfrm>
            <a:off x="12362577" y="3939544"/>
            <a:ext cx="19050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rPr>
              <a:t>Use core colours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2BE67A3-5433-4A13-8F8A-FF70139B7E0E}"/>
              </a:ext>
            </a:extLst>
          </p:cNvPr>
          <p:cNvGrpSpPr/>
          <p:nvPr userDrawn="1"/>
        </p:nvGrpSpPr>
        <p:grpSpPr>
          <a:xfrm>
            <a:off x="-902431" y="2048880"/>
            <a:ext cx="742809" cy="3979939"/>
            <a:chOff x="3313995" y="-4578530"/>
            <a:chExt cx="742809" cy="3715559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CEED4C9-4AAF-42B1-AE38-6CDDCE947C2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4578530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EFD74E0-1DDA-45CD-9C77-F7BE245355D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313995" y="-862971"/>
              <a:ext cx="74280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43E186F-41EC-48DE-9E36-8B6CC22E24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56804" y="-4577640"/>
              <a:ext cx="0" cy="3714669"/>
            </a:xfrm>
            <a:prstGeom prst="line">
              <a:avLst/>
            </a:prstGeom>
            <a:ln>
              <a:solidFill>
                <a:srgbClr val="99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EB41EA3-83F5-4C4D-845E-BB47CF81DC0D}"/>
              </a:ext>
            </a:extLst>
          </p:cNvPr>
          <p:cNvGrpSpPr/>
          <p:nvPr userDrawn="1"/>
        </p:nvGrpSpPr>
        <p:grpSpPr>
          <a:xfrm>
            <a:off x="748469" y="7128048"/>
            <a:ext cx="5562611" cy="1490803"/>
            <a:chOff x="748469" y="7128048"/>
            <a:chExt cx="5562611" cy="149080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38385BE-B8A1-4870-933B-4AB0A7414BC3}"/>
                </a:ext>
              </a:extLst>
            </p:cNvPr>
            <p:cNvSpPr txBox="1"/>
            <p:nvPr userDrawn="1"/>
          </p:nvSpPr>
          <p:spPr>
            <a:xfrm>
              <a:off x="748469" y="7129958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Core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A97EE60-9A1F-4607-B216-915EB3EA7E92}"/>
                </a:ext>
              </a:extLst>
            </p:cNvPr>
            <p:cNvSpPr txBox="1"/>
            <p:nvPr userDrawn="1"/>
          </p:nvSpPr>
          <p:spPr>
            <a:xfrm>
              <a:off x="4608449" y="7128048"/>
              <a:ext cx="170263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Supporting colours </a:t>
              </a:r>
              <a:endParaRPr lang="en-GB" sz="1100" b="0" i="0" spc="0" baseline="0" dirty="0">
                <a:solidFill>
                  <a:schemeClr val="tx1"/>
                </a:solidFill>
                <a:latin typeface="Galano Grotesque Medium" panose="00000600000000000000" pitchFamily="50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31A263A-7B5F-45F9-9B4C-0A97D61EE72A}"/>
                </a:ext>
              </a:extLst>
            </p:cNvPr>
            <p:cNvSpPr/>
            <p:nvPr userDrawn="1"/>
          </p:nvSpPr>
          <p:spPr>
            <a:xfrm>
              <a:off x="850900" y="7452744"/>
              <a:ext cx="381000" cy="39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A21086B-72DF-4DE6-95AD-02817DEAE88B}"/>
                </a:ext>
              </a:extLst>
            </p:cNvPr>
            <p:cNvSpPr/>
            <p:nvPr userDrawn="1"/>
          </p:nvSpPr>
          <p:spPr>
            <a:xfrm>
              <a:off x="1523418" y="7452743"/>
              <a:ext cx="381000" cy="397047"/>
            </a:xfrm>
            <a:prstGeom prst="rect">
              <a:avLst/>
            </a:prstGeom>
            <a:solidFill>
              <a:srgbClr val="4167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2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814FC19-7BB5-4DDC-AC39-39D946AE5FAD}"/>
                </a:ext>
              </a:extLst>
            </p:cNvPr>
            <p:cNvSpPr/>
            <p:nvPr userDrawn="1"/>
          </p:nvSpPr>
          <p:spPr>
            <a:xfrm>
              <a:off x="2195936" y="7452742"/>
              <a:ext cx="381000" cy="397047"/>
            </a:xfrm>
            <a:prstGeom prst="rect">
              <a:avLst/>
            </a:prstGeom>
            <a:solidFill>
              <a:srgbClr val="61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26F770E-D013-4B50-B3EE-3D6009D6FF69}"/>
                </a:ext>
              </a:extLst>
            </p:cNvPr>
            <p:cNvSpPr/>
            <p:nvPr userDrawn="1"/>
          </p:nvSpPr>
          <p:spPr>
            <a:xfrm>
              <a:off x="2868454" y="7452741"/>
              <a:ext cx="381000" cy="397047"/>
            </a:xfrm>
            <a:prstGeom prst="rect">
              <a:avLst/>
            </a:prstGeom>
            <a:solidFill>
              <a:srgbClr val="0046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6552298-514A-48F3-8170-840C63600256}"/>
                </a:ext>
              </a:extLst>
            </p:cNvPr>
            <p:cNvSpPr/>
            <p:nvPr userDrawn="1"/>
          </p:nvSpPr>
          <p:spPr>
            <a:xfrm>
              <a:off x="4722749" y="7464085"/>
              <a:ext cx="381000" cy="3970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3A29C7F-6EAD-45A0-844C-8839E91CAFE1}"/>
                </a:ext>
              </a:extLst>
            </p:cNvPr>
            <p:cNvSpPr/>
            <p:nvPr userDrawn="1"/>
          </p:nvSpPr>
          <p:spPr>
            <a:xfrm>
              <a:off x="5395267" y="7464085"/>
              <a:ext cx="381000" cy="397047"/>
            </a:xfrm>
            <a:prstGeom prst="rect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283583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B6DEECC-13AF-475D-B046-4803DD47CA7C}"/>
                </a:ext>
              </a:extLst>
            </p:cNvPr>
            <p:cNvSpPr txBox="1"/>
            <p:nvPr userDrawn="1"/>
          </p:nvSpPr>
          <p:spPr>
            <a:xfrm>
              <a:off x="757566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40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53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131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#283583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7E6CBEA-6ED1-46F1-8724-48D559EDDFE5}"/>
                </a:ext>
              </a:extLst>
            </p:cNvPr>
            <p:cNvSpPr txBox="1"/>
            <p:nvPr userDrawn="1"/>
          </p:nvSpPr>
          <p:spPr>
            <a:xfrm>
              <a:off x="1439228" y="7910965"/>
              <a:ext cx="13031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103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159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#41679f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3F20600-756E-4916-9C24-B5442623CFF4}"/>
                </a:ext>
              </a:extLst>
            </p:cNvPr>
            <p:cNvSpPr txBox="1"/>
            <p:nvPr userDrawn="1"/>
          </p:nvSpPr>
          <p:spPr>
            <a:xfrm>
              <a:off x="2097596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67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168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63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#61a83f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160C082-1838-4360-9391-75918C647710}"/>
                </a:ext>
              </a:extLst>
            </p:cNvPr>
            <p:cNvSpPr txBox="1"/>
            <p:nvPr userDrawn="1"/>
          </p:nvSpPr>
          <p:spPr>
            <a:xfrm>
              <a:off x="2778908" y="7910965"/>
              <a:ext cx="736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0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70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49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#004631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052DA5A-3727-4017-A626-4320E7AEF2F5}"/>
                </a:ext>
              </a:extLst>
            </p:cNvPr>
            <p:cNvSpPr txBox="1"/>
            <p:nvPr userDrawn="1"/>
          </p:nvSpPr>
          <p:spPr>
            <a:xfrm>
              <a:off x="4630673" y="7910965"/>
              <a:ext cx="6088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255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255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#ffffff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0A8F517-F843-4FE4-8873-F33601B3AC2F}"/>
                </a:ext>
              </a:extLst>
            </p:cNvPr>
            <p:cNvSpPr txBox="1"/>
            <p:nvPr userDrawn="1"/>
          </p:nvSpPr>
          <p:spPr>
            <a:xfrm>
              <a:off x="5308779" y="7906807"/>
              <a:ext cx="7872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R: 87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G: 87</a:t>
              </a:r>
            </a:p>
            <a:p>
              <a:pPr algn="l"/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B: 86</a:t>
              </a:r>
              <a:b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</a:br>
              <a:r>
                <a:rPr lang="en-GB" sz="1000" b="0" i="0" spc="0" baseline="0" dirty="0">
                  <a:solidFill>
                    <a:schemeClr val="tx1"/>
                  </a:solidFill>
                  <a:latin typeface="Galano Grotesque Light" panose="00000400000000000000" pitchFamily="50" charset="0"/>
                </a:rPr>
                <a:t>#575756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9985F47-1C97-43B4-AB56-9BCBC9863F3E}"/>
              </a:ext>
            </a:extLst>
          </p:cNvPr>
          <p:cNvGrpSpPr/>
          <p:nvPr userDrawn="1"/>
        </p:nvGrpSpPr>
        <p:grpSpPr>
          <a:xfrm>
            <a:off x="10942648" y="6284532"/>
            <a:ext cx="1739326" cy="1337434"/>
            <a:chOff x="10942648" y="6284532"/>
            <a:chExt cx="1739326" cy="133743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681F7BC-587C-4777-B928-32C50493AB08}"/>
                </a:ext>
              </a:extLst>
            </p:cNvPr>
            <p:cNvSpPr/>
            <p:nvPr userDrawn="1"/>
          </p:nvSpPr>
          <p:spPr>
            <a:xfrm>
              <a:off x="10992577" y="7067551"/>
              <a:ext cx="1689397" cy="26161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C10A533-AAEF-4C29-A878-93938269D64A}"/>
                </a:ext>
              </a:extLst>
            </p:cNvPr>
            <p:cNvSpPr/>
            <p:nvPr userDrawn="1"/>
          </p:nvSpPr>
          <p:spPr>
            <a:xfrm rot="5400000">
              <a:off x="12043640" y="6678393"/>
              <a:ext cx="1032195" cy="24447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B97664DB-055F-4AC3-9626-E257FEF33EB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128745" y="6855097"/>
              <a:ext cx="0" cy="21245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5D0707-7EAF-4E6E-AA29-EE7111345FA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86901" y="6858000"/>
              <a:ext cx="0" cy="20955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F24745B-11C2-49EF-BFA4-13D90D8740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633079"/>
              <a:ext cx="383699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ECFE1E8-E626-4AA8-A35C-96B657DF215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192000" y="6430569"/>
              <a:ext cx="367737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38F3337-3F16-421B-AF87-22D699FCA057}"/>
                </a:ext>
              </a:extLst>
            </p:cNvPr>
            <p:cNvSpPr txBox="1"/>
            <p:nvPr userDrawn="1"/>
          </p:nvSpPr>
          <p:spPr>
            <a:xfrm>
              <a:off x="10942648" y="7360356"/>
              <a:ext cx="13031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1100" b="0" i="0" spc="0" baseline="0" dirty="0">
                  <a:solidFill>
                    <a:schemeClr val="tx1"/>
                  </a:solidFill>
                  <a:latin typeface="Galano Grotesque Medium" panose="00000600000000000000" pitchFamily="50" charset="0"/>
                </a:rPr>
                <a:t>Logo container</a:t>
              </a:r>
            </a:p>
          </p:txBody>
        </p:sp>
      </p:grpSp>
      <p:pic>
        <p:nvPicPr>
          <p:cNvPr id="50" name="Picture 49" descr="A close up of a logo&#10;&#10;Description automatically generated">
            <a:extLst>
              <a:ext uri="{FF2B5EF4-FFF2-40B4-BE49-F238E27FC236}">
                <a16:creationId xmlns:a16="http://schemas.microsoft.com/office/drawing/2014/main" id="{8DFF6883-2687-496E-9EB6-95D773BC086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845" y="6430569"/>
            <a:ext cx="859056" cy="197712"/>
          </a:xfrm>
          <a:prstGeom prst="rect">
            <a:avLst/>
          </a:prstGeom>
        </p:spPr>
      </p:pic>
      <p:sp>
        <p:nvSpPr>
          <p:cNvPr id="49" name="Picture Placeholder 14">
            <a:extLst>
              <a:ext uri="{FF2B5EF4-FFF2-40B4-BE49-F238E27FC236}">
                <a16:creationId xmlns:a16="http://schemas.microsoft.com/office/drawing/2014/main" id="{F3F89FCB-5A76-4C77-BCC5-4659891F51E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05099" y="6342133"/>
            <a:ext cx="1248737" cy="374583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Partner/customer logo] </a:t>
            </a:r>
          </a:p>
        </p:txBody>
      </p:sp>
    </p:spTree>
    <p:extLst>
      <p:ext uri="{BB962C8B-B14F-4D97-AF65-F5344CB8AC3E}">
        <p14:creationId xmlns:p14="http://schemas.microsoft.com/office/powerpoint/2010/main" val="3631293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312A94-A29D-47FE-B3F1-FE3128A54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1820BD-DC50-4762-B8CF-321DB999B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4E7B6E6-1109-4539-81A4-95CA4095B8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09478" y="6356350"/>
            <a:ext cx="2449286" cy="365125"/>
          </a:xfrm>
          <a:prstGeom prst="rect">
            <a:avLst/>
          </a:prstGeom>
        </p:spPr>
        <p:txBody>
          <a:bodyPr/>
          <a:lstStyle>
            <a:lvl1pPr algn="l">
              <a:defRPr sz="11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endParaRPr lang="en-GB" noProof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EBF169A-FA71-4653-B689-79A5843C1D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18254" y="6356350"/>
            <a:ext cx="466081" cy="365125"/>
          </a:xfrm>
          <a:prstGeom prst="rect">
            <a:avLst/>
          </a:prstGeom>
        </p:spPr>
        <p:txBody>
          <a:bodyPr/>
          <a:lstStyle>
            <a:lvl1pPr>
              <a:defRPr sz="1100" b="0" i="0">
                <a:solidFill>
                  <a:schemeClr val="tx2"/>
                </a:solidFill>
                <a:latin typeface="Century Gothic" panose="020B0502020202020204" pitchFamily="34" charset="0"/>
              </a:defRPr>
            </a:lvl1pPr>
          </a:lstStyle>
          <a:p>
            <a:fld id="{137FA334-BE47-F143-B4E7-F04D9DD09270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04717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51" r:id="rId4"/>
    <p:sldLayoutId id="2147483652" r:id="rId5"/>
    <p:sldLayoutId id="2147483665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ugclass/intro/tree/master/scripts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gif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jpeg"/><Relationship Id="rId9" Type="http://schemas.openxmlformats.org/officeDocument/2006/relationships/image" Target="../media/image2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gif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cs/gitignore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if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tif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%3cusername%3e:%3cpassoword%3e@gitlab.com/path/to/repo.git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sername:password@gitlab.com" TargetMode="Externa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gitbranching.js.org/" TargetMode="External"/><Relationship Id="rId2" Type="http://schemas.openxmlformats.org/officeDocument/2006/relationships/hyperlink" Target="https://git-scm.com/docs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306D7-4F71-4CE2-8E20-E0F26135C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8468" y="2495616"/>
            <a:ext cx="10483277" cy="2151426"/>
          </a:xfrm>
        </p:spPr>
        <p:txBody>
          <a:bodyPr/>
          <a:lstStyle/>
          <a:p>
            <a:r>
              <a:rPr lang="pl-PL" dirty="0"/>
              <a:t>Wprowadzenie do GITa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EDF5E-45D8-4A04-A073-F253E5A70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468" y="4739117"/>
            <a:ext cx="8921311" cy="549275"/>
          </a:xfrm>
        </p:spPr>
        <p:txBody>
          <a:bodyPr>
            <a:normAutofit fontScale="62500" lnSpcReduction="20000"/>
          </a:bodyPr>
          <a:lstStyle/>
          <a:p>
            <a:r>
              <a:rPr lang="pl-PL" dirty="0"/>
              <a:t>Joanna Nowakowska</a:t>
            </a:r>
          </a:p>
          <a:p>
            <a:r>
              <a:rPr lang="pl-PL" dirty="0"/>
              <a:t>Szymon Rękawek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9B58CA-605C-488C-A1B9-DE5543D41B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l-PL" dirty="0"/>
              <a:t>15/11/2019</a:t>
            </a:r>
          </a:p>
        </p:txBody>
      </p:sp>
    </p:spTree>
    <p:extLst>
      <p:ext uri="{BB962C8B-B14F-4D97-AF65-F5344CB8AC3E}">
        <p14:creationId xmlns:p14="http://schemas.microsoft.com/office/powerpoint/2010/main" val="3385024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1" y="2123268"/>
            <a:ext cx="10515600" cy="36425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i="1" dirty="0"/>
              <a:t>Polecenie umożliwia konwersję istniejącego projektu w repozytorium gita bądź inicjalizację pustego repozytorium w danym folderze</a:t>
            </a:r>
          </a:p>
          <a:p>
            <a:pPr>
              <a:buFont typeface="Wingdings" pitchFamily="2" charset="2"/>
              <a:buChar char="ü"/>
            </a:pPr>
            <a:r>
              <a:rPr lang="pl-PL" sz="2000" dirty="0"/>
              <a:t>Polecenie wydawane przy rozpoczęciu pracy nad projektem</a:t>
            </a:r>
          </a:p>
          <a:p>
            <a:pPr>
              <a:buFont typeface="Wingdings" pitchFamily="2" charset="2"/>
              <a:buChar char="ü"/>
            </a:pPr>
            <a:r>
              <a:rPr lang="pl-PL" sz="2000" dirty="0"/>
              <a:t>Tworzy ukryty folder .git z konfiguracją gita w aktualnym folderze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Tworzenie lokalnego repozytorium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init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9A22FB-E24D-5D46-933E-B08D33C38B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4578996"/>
            <a:ext cx="9941229" cy="118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48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5920352" cy="1797803"/>
          </a:xfrm>
        </p:spPr>
        <p:txBody>
          <a:bodyPr/>
          <a:lstStyle/>
          <a:p>
            <a:r>
              <a:rPr lang="pl-PL" dirty="0"/>
              <a:t>Zadanie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1544663" y="1889937"/>
            <a:ext cx="959345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bg2"/>
                </a:solidFill>
              </a:rPr>
              <a:t>1. Zainicjalizuj lokalne repozytorium w folderze o nazwie </a:t>
            </a:r>
            <a:r>
              <a:rPr lang="pl-PL" sz="2000" i="1" dirty="0"/>
              <a:t>miejsca</a:t>
            </a:r>
          </a:p>
          <a:p>
            <a:r>
              <a:rPr lang="pl-PL" sz="2000" dirty="0">
                <a:solidFill>
                  <a:schemeClr val="bg2"/>
                </a:solidFill>
              </a:rPr>
              <a:t>2. Przejrzyj zawartość katalogu .git</a:t>
            </a:r>
          </a:p>
          <a:p>
            <a:r>
              <a:rPr lang="pl-PL" sz="2000" dirty="0">
                <a:solidFill>
                  <a:schemeClr val="bg2"/>
                </a:solidFill>
              </a:rPr>
              <a:t>3. Wewnątrz repozytorium stwórz katalogi o nazwach odpowiadających 2 miastom w których najczęściej bywasz</a:t>
            </a:r>
          </a:p>
          <a:p>
            <a:r>
              <a:rPr lang="pl-PL" sz="2000" dirty="0">
                <a:solidFill>
                  <a:schemeClr val="bg2"/>
                </a:solidFill>
              </a:rPr>
              <a:t>4. Wewnątrz katalogów z nazwami miast dodaj pliki o nazwach:  </a:t>
            </a:r>
            <a:r>
              <a:rPr lang="pl-PL" sz="2000" i="1" dirty="0"/>
              <a:t>rozrywka.csv, kulinaria.csv</a:t>
            </a:r>
          </a:p>
          <a:p>
            <a:r>
              <a:rPr lang="pl-PL" sz="2000" i="1" dirty="0">
                <a:solidFill>
                  <a:schemeClr val="bg2"/>
                </a:solidFill>
              </a:rPr>
              <a:t>5. </a:t>
            </a:r>
            <a:r>
              <a:rPr lang="pl-PL" sz="2000" dirty="0">
                <a:solidFill>
                  <a:schemeClr val="bg2"/>
                </a:solidFill>
              </a:rPr>
              <a:t>W plikach dodaj informacje na temat ciekawych miejsc do odwiedzenia </a:t>
            </a:r>
          </a:p>
          <a:p>
            <a:r>
              <a:rPr lang="pl-PL" sz="2000" dirty="0">
                <a:solidFill>
                  <a:schemeClr val="bg2"/>
                </a:solidFill>
              </a:rPr>
              <a:t>Format pojedynczej linii: </a:t>
            </a:r>
          </a:p>
          <a:p>
            <a:r>
              <a:rPr lang="pl-PL" sz="2000" i="1" dirty="0"/>
              <a:t>&lt;</a:t>
            </a:r>
            <a:r>
              <a:rPr lang="pl-PL" sz="2000" i="1" dirty="0" err="1"/>
              <a:t>nazwa_miejsca</a:t>
            </a:r>
            <a:r>
              <a:rPr lang="pl-PL" sz="2000" i="1" dirty="0"/>
              <a:t>&gt;,&lt;</a:t>
            </a:r>
            <a:r>
              <a:rPr lang="pl-PL" sz="2000" i="1" dirty="0" err="1"/>
              <a:t>liczba_gwiazdek</a:t>
            </a:r>
            <a:r>
              <a:rPr lang="pl-PL" sz="2000" i="1" dirty="0"/>
              <a:t>&gt;,&lt;opis&gt;</a:t>
            </a:r>
          </a:p>
          <a:p>
            <a:r>
              <a:rPr lang="pl-PL" sz="2000" dirty="0">
                <a:solidFill>
                  <a:schemeClr val="bg2"/>
                </a:solidFill>
              </a:rPr>
              <a:t>np. biedronka,4,sklep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l-PL" sz="2000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7A5C8-8E30-E640-81C7-F2732EF69A9C}"/>
              </a:ext>
            </a:extLst>
          </p:cNvPr>
          <p:cNvSpPr txBox="1"/>
          <p:nvPr/>
        </p:nvSpPr>
        <p:spPr>
          <a:xfrm>
            <a:off x="1957954" y="5212217"/>
            <a:ext cx="8084947" cy="1214142"/>
          </a:xfrm>
          <a:prstGeom prst="rect">
            <a:avLst/>
          </a:prstGeom>
          <a:solidFill>
            <a:schemeClr val="tx1"/>
          </a:solidFill>
          <a:ln w="69850" cmpd="thinThick">
            <a:solidFill>
              <a:srgbClr val="558ADF"/>
            </a:solidFill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sz="2000" b="1" dirty="0">
                <a:solidFill>
                  <a:srgbClr val="61A83F"/>
                </a:solidFill>
              </a:rPr>
              <a:t>Ściągawka</a:t>
            </a:r>
          </a:p>
          <a:p>
            <a:r>
              <a:rPr lang="pl-PL" sz="2000" b="1" dirty="0">
                <a:solidFill>
                  <a:schemeClr val="bg2"/>
                </a:solidFill>
              </a:rPr>
              <a:t>git init </a:t>
            </a:r>
            <a:r>
              <a:rPr lang="pl-PL" sz="2000" dirty="0">
                <a:solidFill>
                  <a:schemeClr val="bg2"/>
                </a:solidFill>
              </a:rPr>
              <a:t>– inicjalizacja repozytorium</a:t>
            </a:r>
          </a:p>
          <a:p>
            <a:r>
              <a:rPr lang="pl-PL" sz="2000" b="1" dirty="0">
                <a:solidFill>
                  <a:schemeClr val="bg2"/>
                </a:solidFill>
              </a:rPr>
              <a:t>ls –A </a:t>
            </a:r>
            <a:r>
              <a:rPr lang="pl-PL" sz="2000" dirty="0">
                <a:solidFill>
                  <a:schemeClr val="bg2"/>
                </a:solidFill>
              </a:rPr>
              <a:t>– polecenie wyświetla pliki w katalogu również te ukryte</a:t>
            </a:r>
          </a:p>
        </p:txBody>
      </p:sp>
    </p:spTree>
    <p:extLst>
      <p:ext uri="{BB962C8B-B14F-4D97-AF65-F5344CB8AC3E}">
        <p14:creationId xmlns:p14="http://schemas.microsoft.com/office/powerpoint/2010/main" val="963224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4655691" cy="1797803"/>
          </a:xfrm>
        </p:spPr>
        <p:txBody>
          <a:bodyPr/>
          <a:lstStyle/>
          <a:p>
            <a:r>
              <a:rPr lang="pl-PL" dirty="0"/>
              <a:t>Zadanie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1620476" y="2229444"/>
            <a:ext cx="965983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b="1" dirty="0"/>
              <a:t>mkdir</a:t>
            </a:r>
            <a:r>
              <a:rPr lang="pl-PL" sz="2800" dirty="0"/>
              <a:t> gdansk</a:t>
            </a:r>
          </a:p>
          <a:p>
            <a:r>
              <a:rPr lang="pl-PL" sz="2800" b="1" dirty="0"/>
              <a:t>cd</a:t>
            </a:r>
            <a:r>
              <a:rPr lang="pl-PL" sz="2800" dirty="0"/>
              <a:t> gdansk</a:t>
            </a:r>
          </a:p>
          <a:p>
            <a:r>
              <a:rPr lang="pl-PL" sz="2800" b="1" dirty="0"/>
              <a:t>echo</a:t>
            </a:r>
            <a:r>
              <a:rPr lang="pl-PL" sz="2800" dirty="0"/>
              <a:t> „kinoteka,3,kino” </a:t>
            </a:r>
            <a:r>
              <a:rPr lang="pl-PL" sz="2800" b="1" dirty="0"/>
              <a:t>&gt;</a:t>
            </a:r>
            <a:r>
              <a:rPr lang="pl-PL" sz="2800" dirty="0"/>
              <a:t> rozrywka.csv</a:t>
            </a:r>
          </a:p>
          <a:p>
            <a:r>
              <a:rPr lang="pl-PL" sz="2800" b="1" dirty="0"/>
              <a:t>echo</a:t>
            </a:r>
            <a:r>
              <a:rPr lang="pl-PL" sz="2800" dirty="0"/>
              <a:t> „U8,4,kręgielnia”</a:t>
            </a:r>
            <a:r>
              <a:rPr lang="pl-PL" sz="2800" b="1" dirty="0"/>
              <a:t> &gt;&gt; </a:t>
            </a:r>
            <a:r>
              <a:rPr lang="pl-PL" sz="2800" dirty="0"/>
              <a:t>rozrywka.csv</a:t>
            </a:r>
          </a:p>
          <a:p>
            <a:r>
              <a:rPr lang="pl-PL" sz="2800" b="1" dirty="0"/>
              <a:t>echo</a:t>
            </a:r>
            <a:r>
              <a:rPr lang="pl-PL" sz="2800" dirty="0"/>
              <a:t> „mleczuś,5,bar mleczny” </a:t>
            </a:r>
            <a:r>
              <a:rPr lang="pl-PL" sz="2800" b="1" dirty="0"/>
              <a:t>&gt; </a:t>
            </a:r>
            <a:r>
              <a:rPr lang="pl-PL" sz="2800" dirty="0"/>
              <a:t>kulinaria.csv</a:t>
            </a:r>
          </a:p>
          <a:p>
            <a:r>
              <a:rPr lang="pl-PL" sz="2800" b="1" dirty="0"/>
              <a:t>echo</a:t>
            </a:r>
            <a:r>
              <a:rPr lang="pl-PL" sz="2800" dirty="0"/>
              <a:t> „kanapkownia,1,fast-food” </a:t>
            </a:r>
            <a:r>
              <a:rPr lang="pl-PL" sz="2800" b="1" dirty="0"/>
              <a:t>&gt;&gt;</a:t>
            </a:r>
            <a:r>
              <a:rPr lang="pl-PL" sz="2800" dirty="0"/>
              <a:t> kulinaria.csv</a:t>
            </a:r>
          </a:p>
          <a:p>
            <a:r>
              <a:rPr lang="pl-PL" sz="2800" b="1" dirty="0"/>
              <a:t>cd</a:t>
            </a:r>
            <a:r>
              <a:rPr lang="pl-PL" sz="2800" dirty="0"/>
              <a:t> ..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FC989F-1786-244B-A845-12F1896392DD}"/>
              </a:ext>
            </a:extLst>
          </p:cNvPr>
          <p:cNvSpPr/>
          <p:nvPr/>
        </p:nvSpPr>
        <p:spPr>
          <a:xfrm>
            <a:off x="4333196" y="5621774"/>
            <a:ext cx="316625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3200" dirty="0" err="1">
                <a:solidFill>
                  <a:schemeClr val="bg1"/>
                </a:solidFill>
              </a:rPr>
              <a:t>tail</a:t>
            </a:r>
            <a:r>
              <a:rPr lang="pl-PL" sz="3200" dirty="0">
                <a:solidFill>
                  <a:schemeClr val="bg1"/>
                </a:solidFill>
              </a:rPr>
              <a:t> -n +1 `ls */*`</a:t>
            </a:r>
          </a:p>
        </p:txBody>
      </p:sp>
    </p:spTree>
    <p:extLst>
      <p:ext uri="{BB962C8B-B14F-4D97-AF65-F5344CB8AC3E}">
        <p14:creationId xmlns:p14="http://schemas.microsoft.com/office/powerpoint/2010/main" val="3954202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7EB90BF-1597-5C42-908C-BE62CC27A8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683884"/>
            <a:ext cx="10026111" cy="272956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l-PL" sz="1800" dirty="0"/>
              <a:t>Modyfikacja plików w katalogu roboczym (dodanie, usunięcie, edycja zawartości)</a:t>
            </a:r>
          </a:p>
          <a:p>
            <a:pPr marL="457200" indent="-457200">
              <a:buFont typeface="+mj-lt"/>
              <a:buAutoNum type="arabicPeriod"/>
            </a:pPr>
            <a:r>
              <a:rPr lang="pl-PL" sz="1800" dirty="0"/>
              <a:t>Oznaczenie plików do zapisu w </a:t>
            </a:r>
            <a:r>
              <a:rPr lang="pl-PL" sz="1800" dirty="0" err="1"/>
              <a:t>commicie</a:t>
            </a:r>
            <a:r>
              <a:rPr lang="pl-PL" sz="1800" dirty="0"/>
              <a:t> projektu (polecenie </a:t>
            </a:r>
            <a:r>
              <a:rPr lang="pl-PL" sz="1800" b="1" dirty="0">
                <a:solidFill>
                  <a:srgbClr val="375494"/>
                </a:solidFill>
              </a:rPr>
              <a:t>git add</a:t>
            </a:r>
            <a:r>
              <a:rPr lang="pl-PL" sz="1800" dirty="0"/>
              <a:t>) </a:t>
            </a:r>
            <a:r>
              <a:rPr lang="pl-PL" sz="1800" dirty="0">
                <a:sym typeface="Wingdings" pitchFamily="2" charset="2"/>
              </a:rPr>
              <a:t> pliki trafiają do staging area (pol. </a:t>
            </a:r>
            <a:r>
              <a:rPr lang="pl-PL" sz="1800" i="1" dirty="0">
                <a:sym typeface="Wingdings" pitchFamily="2" charset="2"/>
              </a:rPr>
              <a:t>przechowalnia/koszyk</a:t>
            </a:r>
            <a:r>
              <a:rPr lang="pl-PL" sz="1800" dirty="0">
                <a:sym typeface="Wingdings" pitchFamily="2" charset="2"/>
              </a:rPr>
              <a:t>)</a:t>
            </a:r>
            <a:r>
              <a:rPr lang="pl-PL" sz="18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pl-PL" sz="1800" dirty="0"/>
              <a:t>Zapisanie </a:t>
            </a:r>
            <a:r>
              <a:rPr lang="pl-PL" sz="1800" dirty="0" err="1"/>
              <a:t>commitu</a:t>
            </a:r>
            <a:r>
              <a:rPr lang="pl-PL" sz="1800" dirty="0"/>
              <a:t> projektu (zawartości staging area) w repozytorium (polecenie </a:t>
            </a:r>
            <a:r>
              <a:rPr lang="pl-PL" sz="1800" b="1" dirty="0">
                <a:solidFill>
                  <a:srgbClr val="375494"/>
                </a:solidFill>
              </a:rPr>
              <a:t>git commit</a:t>
            </a:r>
            <a:r>
              <a:rPr lang="pl-PL" sz="1800" dirty="0"/>
              <a:t>)</a:t>
            </a:r>
          </a:p>
          <a:p>
            <a:pPr>
              <a:buFont typeface="Wingdings" pitchFamily="2" charset="2"/>
              <a:buChar char="ü"/>
            </a:pPr>
            <a:endParaRPr lang="pl-PL" dirty="0"/>
          </a:p>
          <a:p>
            <a:pPr>
              <a:buFont typeface="Wingdings" pitchFamily="2" charset="2"/>
              <a:buChar char="ü"/>
            </a:pPr>
            <a:endParaRPr lang="pl-P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9503"/>
            <a:ext cx="10515600" cy="1084381"/>
          </a:xfrm>
        </p:spPr>
        <p:txBody>
          <a:bodyPr>
            <a:normAutofit/>
          </a:bodyPr>
          <a:lstStyle/>
          <a:p>
            <a:r>
              <a:rPr lang="pl-PL" dirty="0"/>
              <a:t>GIT </a:t>
            </a:r>
            <a:r>
              <a:rPr lang="pl-PL" sz="3100" dirty="0">
                <a:solidFill>
                  <a:srgbClr val="61A83F"/>
                </a:solidFill>
              </a:rPr>
              <a:t>Schemat tworzenia </a:t>
            </a:r>
            <a:r>
              <a:rPr lang="pl-PL" sz="3100" dirty="0" err="1">
                <a:solidFill>
                  <a:srgbClr val="61A83F"/>
                </a:solidFill>
              </a:rPr>
              <a:t>commitów</a:t>
            </a:r>
            <a:r>
              <a:rPr lang="pl-PL" sz="3100" dirty="0">
                <a:solidFill>
                  <a:srgbClr val="61A83F"/>
                </a:solidFill>
              </a:rPr>
              <a:t> projektu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2359174-8039-7345-B9DF-1972F01901EE}"/>
              </a:ext>
            </a:extLst>
          </p:cNvPr>
          <p:cNvSpPr/>
          <p:nvPr/>
        </p:nvSpPr>
        <p:spPr>
          <a:xfrm>
            <a:off x="2386874" y="3626613"/>
            <a:ext cx="2309113" cy="5218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/>
              <a:t>Working Directory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F00A3DB-B206-CF46-92C0-770CFD678659}"/>
              </a:ext>
            </a:extLst>
          </p:cNvPr>
          <p:cNvSpPr/>
          <p:nvPr/>
        </p:nvSpPr>
        <p:spPr>
          <a:xfrm>
            <a:off x="5186902" y="3673107"/>
            <a:ext cx="2309114" cy="5218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/>
              <a:t>Staging Area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5CE996C-0F8F-7B4B-9C80-8F121FF90CA0}"/>
              </a:ext>
            </a:extLst>
          </p:cNvPr>
          <p:cNvSpPr/>
          <p:nvPr/>
        </p:nvSpPr>
        <p:spPr>
          <a:xfrm>
            <a:off x="7986930" y="3626613"/>
            <a:ext cx="2309114" cy="5218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 err="1"/>
              <a:t>Repository</a:t>
            </a:r>
            <a:endParaRPr lang="pl-PL" sz="1600" dirty="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E60DEA1-6F48-CF48-AF2D-669D018BD0BD}"/>
              </a:ext>
            </a:extLst>
          </p:cNvPr>
          <p:cNvSpPr/>
          <p:nvPr/>
        </p:nvSpPr>
        <p:spPr>
          <a:xfrm>
            <a:off x="3564608" y="4494149"/>
            <a:ext cx="2745585" cy="338554"/>
          </a:xfrm>
          <a:prstGeom prst="rightArrow">
            <a:avLst/>
          </a:prstGeom>
          <a:solidFill>
            <a:srgbClr val="61A8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D12280-CB73-9747-B31B-E4E1654A966C}"/>
              </a:ext>
            </a:extLst>
          </p:cNvPr>
          <p:cNvSpPr txBox="1"/>
          <p:nvPr/>
        </p:nvSpPr>
        <p:spPr>
          <a:xfrm>
            <a:off x="4444906" y="4197109"/>
            <a:ext cx="1248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dirty="0"/>
              <a:t>git add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BC970E9-66C8-E248-A8D0-7C8C39AEDD25}"/>
              </a:ext>
            </a:extLst>
          </p:cNvPr>
          <p:cNvCxnSpPr>
            <a:cxnSpLocks/>
          </p:cNvCxnSpPr>
          <p:nvPr/>
        </p:nvCxnSpPr>
        <p:spPr>
          <a:xfrm>
            <a:off x="3564610" y="4148417"/>
            <a:ext cx="0" cy="9870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7561EB6-FC91-A749-BF7B-1BF91488308E}"/>
              </a:ext>
            </a:extLst>
          </p:cNvPr>
          <p:cNvCxnSpPr>
            <a:cxnSpLocks/>
          </p:cNvCxnSpPr>
          <p:nvPr/>
        </p:nvCxnSpPr>
        <p:spPr>
          <a:xfrm>
            <a:off x="6325824" y="4163915"/>
            <a:ext cx="15629" cy="971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F30B885-CAC4-9243-A974-8CB8F49CFDE2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141487" y="4148417"/>
            <a:ext cx="0" cy="9870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ight Arrow 29">
            <a:extLst>
              <a:ext uri="{FF2B5EF4-FFF2-40B4-BE49-F238E27FC236}">
                <a16:creationId xmlns:a16="http://schemas.microsoft.com/office/drawing/2014/main" id="{B2F9865C-E6B5-4A4B-A93E-EAEE06B8A5F9}"/>
              </a:ext>
            </a:extLst>
          </p:cNvPr>
          <p:cNvSpPr/>
          <p:nvPr/>
        </p:nvSpPr>
        <p:spPr>
          <a:xfrm>
            <a:off x="6341453" y="4796949"/>
            <a:ext cx="2800034" cy="338553"/>
          </a:xfrm>
          <a:prstGeom prst="rightArrow">
            <a:avLst/>
          </a:prstGeom>
          <a:solidFill>
            <a:srgbClr val="61A8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DDBF94-8D64-7F47-89E0-92BC3BB9DB85}"/>
              </a:ext>
            </a:extLst>
          </p:cNvPr>
          <p:cNvSpPr txBox="1"/>
          <p:nvPr/>
        </p:nvSpPr>
        <p:spPr>
          <a:xfrm>
            <a:off x="7221751" y="4458396"/>
            <a:ext cx="1248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dirty="0"/>
              <a:t>git commit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7A8CA3C9-63FA-4F4B-9FAD-A6C042006B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230" y="5396852"/>
            <a:ext cx="67437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613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13675"/>
            <a:ext cx="10515600" cy="3929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i="1" dirty="0"/>
              <a:t>Polecenie</a:t>
            </a:r>
            <a:r>
              <a:rPr lang="pl-PL" b="1" i="1" dirty="0">
                <a:solidFill>
                  <a:srgbClr val="375494"/>
                </a:solidFill>
              </a:rPr>
              <a:t> </a:t>
            </a:r>
            <a:r>
              <a:rPr lang="pl-PL" i="1" dirty="0"/>
              <a:t>umożliwia dodanie zmian pliku/plików do </a:t>
            </a:r>
            <a:r>
              <a:rPr lang="pl-PL" i="1" dirty="0" err="1"/>
              <a:t>staging</a:t>
            </a:r>
            <a:r>
              <a:rPr lang="pl-PL" i="1" dirty="0"/>
              <a:t> </a:t>
            </a:r>
            <a:r>
              <a:rPr lang="pl-PL" i="1" dirty="0" err="1"/>
              <a:t>area</a:t>
            </a:r>
            <a:r>
              <a:rPr lang="pl-PL" i="1" dirty="0"/>
              <a:t> żeby te zmiany zostały uwzględnione w kolejnym </a:t>
            </a:r>
            <a:r>
              <a:rPr lang="pl-PL" i="1" dirty="0" err="1"/>
              <a:t>commicie</a:t>
            </a:r>
            <a:endParaRPr lang="pl-PL" i="1" dirty="0"/>
          </a:p>
          <a:p>
            <a:pPr marL="0" indent="0">
              <a:buNone/>
            </a:pPr>
            <a:r>
              <a:rPr lang="pl-PL" b="1" dirty="0">
                <a:solidFill>
                  <a:srgbClr val="375494"/>
                </a:solidFill>
                <a:sym typeface="Wingdings" pitchFamily="2" charset="2"/>
              </a:rPr>
              <a:t>git add &lt;file&gt;</a:t>
            </a:r>
          </a:p>
          <a:p>
            <a:pPr marL="0" indent="0">
              <a:buNone/>
            </a:pPr>
            <a:r>
              <a:rPr lang="pl-PL" b="1" dirty="0">
                <a:solidFill>
                  <a:srgbClr val="375494"/>
                </a:solidFill>
                <a:sym typeface="Wingdings" pitchFamily="2" charset="2"/>
              </a:rPr>
              <a:t>git add &lt;directory&gt; </a:t>
            </a:r>
            <a:r>
              <a:rPr lang="pl-PL" dirty="0">
                <a:sym typeface="Wingdings" pitchFamily="2" charset="2"/>
              </a:rPr>
              <a:t>(</a:t>
            </a:r>
            <a:r>
              <a:rPr lang="pl-PL" b="1" dirty="0">
                <a:solidFill>
                  <a:srgbClr val="375494"/>
                </a:solidFill>
                <a:sym typeface="Wingdings" pitchFamily="2" charset="2"/>
              </a:rPr>
              <a:t>git add . </a:t>
            </a:r>
            <a:r>
              <a:rPr lang="pl-PL" dirty="0">
                <a:sym typeface="Wingdings" pitchFamily="2" charset="2"/>
              </a:rPr>
              <a:t>dodaje wszystkie zmiany w katalogu roboczym)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Możliwość dokładnej selekcji konkretnych zmian które mają zostać uwzględnione</a:t>
            </a:r>
            <a:endParaRPr lang="pl-PL" dirty="0">
              <a:sym typeface="Wingdings" pitchFamily="2" charset="2"/>
            </a:endParaRPr>
          </a:p>
          <a:p>
            <a:pPr marL="0" indent="0">
              <a:buNone/>
            </a:pPr>
            <a:endParaRPr lang="pl-PL" i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Dodawanie plików do </a:t>
            </a:r>
            <a:r>
              <a:rPr lang="pl-PL" dirty="0" err="1"/>
              <a:t>staging</a:t>
            </a:r>
            <a:r>
              <a:rPr lang="pl-PL" dirty="0"/>
              <a:t> </a:t>
            </a:r>
            <a:r>
              <a:rPr lang="pl-PL" dirty="0" err="1"/>
              <a:t>area</a:t>
            </a:r>
            <a:r>
              <a:rPr lang="pl-PL" dirty="0"/>
              <a:t> 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add</a:t>
            </a:r>
          </a:p>
        </p:txBody>
      </p:sp>
    </p:spTree>
    <p:extLst>
      <p:ext uri="{BB962C8B-B14F-4D97-AF65-F5344CB8AC3E}">
        <p14:creationId xmlns:p14="http://schemas.microsoft.com/office/powerpoint/2010/main" val="3907820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Sprawdzanie stanu repozytorium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status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C71AA55-4FA4-BF49-B870-CB683A348C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329" y="2008100"/>
            <a:ext cx="8126815" cy="433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05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BA630D10-49E5-0E48-975F-4C972B9A38BF}"/>
              </a:ext>
            </a:extLst>
          </p:cNvPr>
          <p:cNvSpPr/>
          <p:nvPr/>
        </p:nvSpPr>
        <p:spPr>
          <a:xfrm>
            <a:off x="3444631" y="2142041"/>
            <a:ext cx="8148046" cy="108160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 err="1">
                <a:solidFill>
                  <a:schemeClr val="tx1"/>
                </a:solidFill>
              </a:rPr>
              <a:t>Tracked</a:t>
            </a:r>
            <a:endParaRPr lang="pl-PL" sz="1600" dirty="0">
              <a:solidFill>
                <a:schemeClr val="tx1"/>
              </a:solidFill>
            </a:endParaRPr>
          </a:p>
          <a:p>
            <a:pPr algn="ctr"/>
            <a:endParaRPr lang="pl-PL" sz="1600" dirty="0">
              <a:solidFill>
                <a:schemeClr val="tx1"/>
              </a:solidFill>
            </a:endParaRPr>
          </a:p>
          <a:p>
            <a:pPr algn="ctr"/>
            <a:endParaRPr lang="pl-PL" sz="1600" dirty="0">
              <a:solidFill>
                <a:schemeClr val="tx1"/>
              </a:solidFill>
            </a:endParaRPr>
          </a:p>
          <a:p>
            <a:pPr algn="ctr"/>
            <a:endParaRPr lang="pl-PL" sz="16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Sprawdzanie stanu repozytorium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status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ADDBEC8-6506-8E45-84D3-58F2871BA4B3}"/>
              </a:ext>
            </a:extLst>
          </p:cNvPr>
          <p:cNvSpPr/>
          <p:nvPr/>
        </p:nvSpPr>
        <p:spPr>
          <a:xfrm>
            <a:off x="838200" y="2142041"/>
            <a:ext cx="2309113" cy="108160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 err="1">
                <a:solidFill>
                  <a:schemeClr val="tx1"/>
                </a:solidFill>
              </a:rPr>
              <a:t>Untracked</a:t>
            </a:r>
            <a:endParaRPr lang="pl-PL" sz="16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393F27E-81E4-9C4E-9C7C-E7D312A64323}"/>
              </a:ext>
            </a:extLst>
          </p:cNvPr>
          <p:cNvSpPr/>
          <p:nvPr/>
        </p:nvSpPr>
        <p:spPr>
          <a:xfrm>
            <a:off x="3638228" y="2588223"/>
            <a:ext cx="2309114" cy="521804"/>
          </a:xfrm>
          <a:prstGeom prst="roundRect">
            <a:avLst/>
          </a:prstGeom>
          <a:solidFill>
            <a:srgbClr val="558AD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 err="1"/>
              <a:t>Unmodified</a:t>
            </a:r>
            <a:endParaRPr lang="pl-PL" sz="16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E03CEFA-5D3B-D34A-B1BE-7FB9AE5E96F5}"/>
              </a:ext>
            </a:extLst>
          </p:cNvPr>
          <p:cNvSpPr/>
          <p:nvPr/>
        </p:nvSpPr>
        <p:spPr>
          <a:xfrm>
            <a:off x="6438256" y="2541729"/>
            <a:ext cx="2309114" cy="521804"/>
          </a:xfrm>
          <a:prstGeom prst="roundRect">
            <a:avLst/>
          </a:prstGeom>
          <a:solidFill>
            <a:srgbClr val="4166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 err="1"/>
              <a:t>Modified</a:t>
            </a:r>
            <a:endParaRPr lang="pl-PL" sz="16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E0E5872-5F89-5844-B6DB-6A1259C445B4}"/>
              </a:ext>
            </a:extLst>
          </p:cNvPr>
          <p:cNvSpPr/>
          <p:nvPr/>
        </p:nvSpPr>
        <p:spPr>
          <a:xfrm>
            <a:off x="2015934" y="3641735"/>
            <a:ext cx="8183303" cy="336184"/>
          </a:xfrm>
          <a:prstGeom prst="rightArrow">
            <a:avLst/>
          </a:prstGeom>
          <a:solidFill>
            <a:srgbClr val="61A8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18DB6015-8F25-5243-AD7F-9669D7D1F686}"/>
              </a:ext>
            </a:extLst>
          </p:cNvPr>
          <p:cNvSpPr/>
          <p:nvPr/>
        </p:nvSpPr>
        <p:spPr>
          <a:xfrm flipH="1">
            <a:off x="4792779" y="4310738"/>
            <a:ext cx="5406458" cy="336184"/>
          </a:xfrm>
          <a:prstGeom prst="rightArrow">
            <a:avLst/>
          </a:prstGeom>
          <a:solidFill>
            <a:srgbClr val="61A8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E2EC85-1F5B-5640-A999-429105CC103C}"/>
              </a:ext>
            </a:extLst>
          </p:cNvPr>
          <p:cNvSpPr txBox="1"/>
          <p:nvPr/>
        </p:nvSpPr>
        <p:spPr>
          <a:xfrm>
            <a:off x="5748720" y="3381065"/>
            <a:ext cx="1248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dirty="0"/>
              <a:t>git add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0154E47-449B-CB45-80BB-231BAFF59EC3}"/>
              </a:ext>
            </a:extLst>
          </p:cNvPr>
          <p:cNvSpPr/>
          <p:nvPr/>
        </p:nvSpPr>
        <p:spPr>
          <a:xfrm>
            <a:off x="9044686" y="2557227"/>
            <a:ext cx="2309114" cy="5218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/>
              <a:t>Staged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662BC91-672D-F044-AC87-D7F5A60D4B33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992757" y="3223645"/>
            <a:ext cx="0" cy="2789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72E240-2537-734E-8281-686CC702CD1B}"/>
              </a:ext>
            </a:extLst>
          </p:cNvPr>
          <p:cNvCxnSpPr>
            <a:stCxn id="5" idx="2"/>
          </p:cNvCxnSpPr>
          <p:nvPr/>
        </p:nvCxnSpPr>
        <p:spPr>
          <a:xfrm flipH="1">
            <a:off x="4792779" y="3110027"/>
            <a:ext cx="6" cy="28878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C34DC7F-37F8-FD48-967F-F83CB9B1BE2F}"/>
              </a:ext>
            </a:extLst>
          </p:cNvPr>
          <p:cNvCxnSpPr>
            <a:stCxn id="6" idx="2"/>
          </p:cNvCxnSpPr>
          <p:nvPr/>
        </p:nvCxnSpPr>
        <p:spPr>
          <a:xfrm>
            <a:off x="7592813" y="3063533"/>
            <a:ext cx="31260" cy="2949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885D27B-FCD5-EB48-A436-D0BC3A196850}"/>
              </a:ext>
            </a:extLst>
          </p:cNvPr>
          <p:cNvCxnSpPr>
            <a:stCxn id="15" idx="2"/>
          </p:cNvCxnSpPr>
          <p:nvPr/>
        </p:nvCxnSpPr>
        <p:spPr>
          <a:xfrm>
            <a:off x="10199243" y="3079031"/>
            <a:ext cx="13512" cy="2934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39F8026-3000-AE4A-BE34-906B1E60A557}"/>
              </a:ext>
            </a:extLst>
          </p:cNvPr>
          <p:cNvSpPr txBox="1"/>
          <p:nvPr/>
        </p:nvSpPr>
        <p:spPr>
          <a:xfrm>
            <a:off x="8217616" y="4035097"/>
            <a:ext cx="1248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dirty="0"/>
              <a:t>git commit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A76F57A1-B61D-F84C-AE81-B8B6BD5B7CBC}"/>
              </a:ext>
            </a:extLst>
          </p:cNvPr>
          <p:cNvSpPr/>
          <p:nvPr/>
        </p:nvSpPr>
        <p:spPr>
          <a:xfrm>
            <a:off x="4785675" y="5005978"/>
            <a:ext cx="2838400" cy="336185"/>
          </a:xfrm>
          <a:prstGeom prst="rightArrow">
            <a:avLst/>
          </a:prstGeom>
          <a:solidFill>
            <a:srgbClr val="61A8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5B5FD7-74BF-764F-95FE-EB750BF31B9B}"/>
              </a:ext>
            </a:extLst>
          </p:cNvPr>
          <p:cNvSpPr txBox="1"/>
          <p:nvPr/>
        </p:nvSpPr>
        <p:spPr>
          <a:xfrm>
            <a:off x="5456596" y="4703617"/>
            <a:ext cx="16486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dirty="0" err="1"/>
              <a:t>modify</a:t>
            </a:r>
            <a:r>
              <a:rPr lang="pl-PL" sz="1600" dirty="0"/>
              <a:t> the file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E77CDD6C-9BF2-9E47-B45D-BF0E2484EE49}"/>
              </a:ext>
            </a:extLst>
          </p:cNvPr>
          <p:cNvSpPr/>
          <p:nvPr/>
        </p:nvSpPr>
        <p:spPr>
          <a:xfrm>
            <a:off x="7624073" y="5524110"/>
            <a:ext cx="2575164" cy="339857"/>
          </a:xfrm>
          <a:prstGeom prst="rightArrow">
            <a:avLst/>
          </a:prstGeom>
          <a:solidFill>
            <a:srgbClr val="61A8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018750A-EE91-044F-ABBB-73225759CECF}"/>
              </a:ext>
            </a:extLst>
          </p:cNvPr>
          <p:cNvSpPr txBox="1"/>
          <p:nvPr/>
        </p:nvSpPr>
        <p:spPr>
          <a:xfrm>
            <a:off x="8420318" y="5249772"/>
            <a:ext cx="1248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dirty="0"/>
              <a:t>git add</a:t>
            </a:r>
          </a:p>
        </p:txBody>
      </p:sp>
    </p:spTree>
    <p:extLst>
      <p:ext uri="{BB962C8B-B14F-4D97-AF65-F5344CB8AC3E}">
        <p14:creationId xmlns:p14="http://schemas.microsoft.com/office/powerpoint/2010/main" val="980166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61275"/>
            <a:ext cx="10515600" cy="3929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i="1" dirty="0"/>
              <a:t>Polecenie tworzy nowy </a:t>
            </a:r>
            <a:r>
              <a:rPr lang="pl-PL" i="1" dirty="0" err="1"/>
              <a:t>commit</a:t>
            </a:r>
            <a:r>
              <a:rPr lang="pl-PL" i="1" dirty="0"/>
              <a:t> projektu w repozytorium</a:t>
            </a:r>
            <a:endParaRPr lang="pl-PL" i="1" dirty="0">
              <a:sym typeface="Wingdings" pitchFamily="2" charset="2"/>
            </a:endParaRPr>
          </a:p>
          <a:p>
            <a:pPr marL="0" indent="0">
              <a:buNone/>
            </a:pPr>
            <a:r>
              <a:rPr lang="pl-PL" sz="2000" b="1" dirty="0">
                <a:solidFill>
                  <a:schemeClr val="accent2"/>
                </a:solidFill>
              </a:rPr>
              <a:t>git commit</a:t>
            </a:r>
            <a:r>
              <a:rPr lang="pl-PL" sz="2000" dirty="0"/>
              <a:t> – polecenie uruchamia skonfigurowany edytor tekstowy celem wpisania komentarza do </a:t>
            </a:r>
            <a:r>
              <a:rPr lang="pl-PL" sz="2000" dirty="0" err="1"/>
              <a:t>commita</a:t>
            </a:r>
            <a:endParaRPr lang="pl-PL" sz="2000" dirty="0"/>
          </a:p>
          <a:p>
            <a:pPr marL="0" indent="0">
              <a:buNone/>
            </a:pPr>
            <a:r>
              <a:rPr lang="pl-PL" sz="2000" b="1" dirty="0">
                <a:solidFill>
                  <a:schemeClr val="accent2"/>
                </a:solidFill>
              </a:rPr>
              <a:t>git commit –m „commit message” </a:t>
            </a:r>
            <a:r>
              <a:rPr lang="pl-PL" sz="2000" dirty="0"/>
              <a:t>– polecenie umożliwia przekazanie komentarza w ramach polecenia</a:t>
            </a:r>
          </a:p>
          <a:p>
            <a:pPr marL="0" indent="0">
              <a:buNone/>
            </a:pPr>
            <a:r>
              <a:rPr lang="pl-PL" sz="2000" b="1" dirty="0">
                <a:solidFill>
                  <a:schemeClr val="accent2"/>
                </a:solidFill>
              </a:rPr>
              <a:t>git commit –a </a:t>
            </a:r>
            <a:r>
              <a:rPr lang="pl-PL" sz="2000" dirty="0"/>
              <a:t>– polecenie umożliwia dodanie wszystkich śledzonych plików do </a:t>
            </a:r>
            <a:r>
              <a:rPr lang="pl-PL" sz="2000" dirty="0" err="1"/>
              <a:t>staging</a:t>
            </a:r>
            <a:r>
              <a:rPr lang="pl-PL" sz="2000" dirty="0"/>
              <a:t> </a:t>
            </a:r>
            <a:r>
              <a:rPr lang="pl-PL" sz="2000" dirty="0" err="1"/>
              <a:t>area</a:t>
            </a:r>
            <a:r>
              <a:rPr lang="pl-PL" sz="2000" dirty="0"/>
              <a:t> przed stworzeniem snapshota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Zapisanie </a:t>
            </a:r>
            <a:r>
              <a:rPr lang="pl-PL" dirty="0" err="1"/>
              <a:t>commita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commit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D069F-8681-1740-B8E8-9C84B4FFD4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149912"/>
            <a:ext cx="1034287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36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5920352" cy="1797803"/>
          </a:xfrm>
        </p:spPr>
        <p:txBody>
          <a:bodyPr/>
          <a:lstStyle/>
          <a:p>
            <a:r>
              <a:rPr lang="pl-PL" dirty="0"/>
              <a:t>Zadanie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1024180" y="2074012"/>
            <a:ext cx="962315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Sprawdź status repozytorium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Wybierz jeden katalog/miasto i dodaj pojedynczy plik do </a:t>
            </a:r>
            <a:r>
              <a:rPr lang="pl-PL" sz="2000" dirty="0" err="1">
                <a:solidFill>
                  <a:schemeClr val="bg2"/>
                </a:solidFill>
              </a:rPr>
              <a:t>staging</a:t>
            </a:r>
            <a:r>
              <a:rPr lang="pl-PL" sz="2000" dirty="0">
                <a:solidFill>
                  <a:schemeClr val="bg2"/>
                </a:solidFill>
              </a:rPr>
              <a:t> </a:t>
            </a:r>
            <a:r>
              <a:rPr lang="pl-PL" sz="2000" dirty="0" err="1">
                <a:solidFill>
                  <a:schemeClr val="bg2"/>
                </a:solidFill>
              </a:rPr>
              <a:t>area</a:t>
            </a:r>
            <a:r>
              <a:rPr lang="pl-PL" sz="2000" dirty="0">
                <a:solidFill>
                  <a:schemeClr val="bg2"/>
                </a:solidFill>
              </a:rPr>
              <a:t> + sprawdź status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Dodaj zawartość całego katalogu (jednego miasta) do </a:t>
            </a:r>
            <a:r>
              <a:rPr lang="pl-PL" sz="2000" dirty="0" err="1">
                <a:solidFill>
                  <a:schemeClr val="bg2"/>
                </a:solidFill>
              </a:rPr>
              <a:t>staging</a:t>
            </a:r>
            <a:r>
              <a:rPr lang="pl-PL" sz="2000" dirty="0">
                <a:solidFill>
                  <a:schemeClr val="bg2"/>
                </a:solidFill>
              </a:rPr>
              <a:t> </a:t>
            </a:r>
            <a:r>
              <a:rPr lang="pl-PL" sz="2000" dirty="0" err="1">
                <a:solidFill>
                  <a:schemeClr val="bg2"/>
                </a:solidFill>
              </a:rPr>
              <a:t>area</a:t>
            </a:r>
            <a:r>
              <a:rPr lang="pl-PL" sz="2000" dirty="0">
                <a:solidFill>
                  <a:schemeClr val="bg2"/>
                </a:solidFill>
              </a:rPr>
              <a:t> + sprawdź status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Utwórz </a:t>
            </a:r>
            <a:r>
              <a:rPr lang="pl-PL" sz="2000" dirty="0" err="1">
                <a:solidFill>
                  <a:schemeClr val="bg2"/>
                </a:solidFill>
              </a:rPr>
              <a:t>commita</a:t>
            </a:r>
            <a:r>
              <a:rPr lang="pl-PL" sz="2000" dirty="0">
                <a:solidFill>
                  <a:schemeClr val="bg2"/>
                </a:solidFill>
              </a:rPr>
              <a:t> podając komentarz z nazwą wybranego miasta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Powtórz kroki 3-4 dla katalogu drugiego miasta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7A5C8-8E30-E640-81C7-F2732EF69A9C}"/>
              </a:ext>
            </a:extLst>
          </p:cNvPr>
          <p:cNvSpPr txBox="1"/>
          <p:nvPr/>
        </p:nvSpPr>
        <p:spPr>
          <a:xfrm>
            <a:off x="1024180" y="4441233"/>
            <a:ext cx="10143639" cy="1829695"/>
          </a:xfrm>
          <a:prstGeom prst="rect">
            <a:avLst/>
          </a:prstGeom>
          <a:solidFill>
            <a:schemeClr val="tx1"/>
          </a:solidFill>
          <a:ln w="69850" cmpd="thinThick">
            <a:solidFill>
              <a:srgbClr val="558ADF"/>
            </a:solidFill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sz="2000" b="1" dirty="0">
                <a:solidFill>
                  <a:srgbClr val="61A83F"/>
                </a:solidFill>
              </a:rPr>
              <a:t>Ściągawka</a:t>
            </a:r>
          </a:p>
          <a:p>
            <a:endParaRPr lang="pl-PL" sz="2000" b="1" dirty="0">
              <a:solidFill>
                <a:srgbClr val="61A83F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git status </a:t>
            </a:r>
            <a:r>
              <a:rPr lang="pl-PL" sz="2000" dirty="0">
                <a:solidFill>
                  <a:schemeClr val="bg2"/>
                </a:solidFill>
              </a:rPr>
              <a:t>– wyświetlenie informacji o stanie repozytorium</a:t>
            </a:r>
          </a:p>
          <a:p>
            <a:r>
              <a:rPr lang="pl-PL" sz="2000" b="1" dirty="0">
                <a:solidFill>
                  <a:schemeClr val="bg2"/>
                </a:solidFill>
              </a:rPr>
              <a:t>git add </a:t>
            </a:r>
            <a:r>
              <a:rPr lang="pl-PL" sz="2000" dirty="0">
                <a:solidFill>
                  <a:schemeClr val="bg2"/>
                </a:solidFill>
              </a:rPr>
              <a:t>–  dodanie pliku/plików do </a:t>
            </a:r>
            <a:r>
              <a:rPr lang="pl-PL" sz="2000" dirty="0" err="1">
                <a:solidFill>
                  <a:schemeClr val="bg2"/>
                </a:solidFill>
              </a:rPr>
              <a:t>staging</a:t>
            </a:r>
            <a:r>
              <a:rPr lang="pl-PL" sz="2000" dirty="0">
                <a:solidFill>
                  <a:schemeClr val="bg2"/>
                </a:solidFill>
              </a:rPr>
              <a:t> </a:t>
            </a:r>
            <a:r>
              <a:rPr lang="pl-PL" sz="2000" dirty="0" err="1">
                <a:solidFill>
                  <a:schemeClr val="bg2"/>
                </a:solidFill>
              </a:rPr>
              <a:t>area</a:t>
            </a:r>
            <a:endParaRPr lang="pl-PL" sz="2000" dirty="0">
              <a:solidFill>
                <a:schemeClr val="bg2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git commit </a:t>
            </a:r>
            <a:r>
              <a:rPr lang="pl-PL" sz="2000" dirty="0">
                <a:solidFill>
                  <a:schemeClr val="bg2"/>
                </a:solidFill>
              </a:rPr>
              <a:t>– zapisanie snapshota</a:t>
            </a:r>
          </a:p>
        </p:txBody>
      </p:sp>
    </p:spTree>
    <p:extLst>
      <p:ext uri="{BB962C8B-B14F-4D97-AF65-F5344CB8AC3E}">
        <p14:creationId xmlns:p14="http://schemas.microsoft.com/office/powerpoint/2010/main" val="2610093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l-PL" i="1" dirty="0"/>
              <a:t>Polecenie umożliwia wyświetlenie zmian wprowadzonych w plikach </a:t>
            </a:r>
          </a:p>
          <a:p>
            <a:pPr marL="0" indent="0">
              <a:buNone/>
            </a:pPr>
            <a:r>
              <a:rPr lang="pl-PL" b="1" dirty="0">
                <a:solidFill>
                  <a:schemeClr val="accent2"/>
                </a:solidFill>
              </a:rPr>
              <a:t>git diff </a:t>
            </a:r>
            <a:r>
              <a:rPr lang="pl-PL" dirty="0"/>
              <a:t>- wyświetlenie wszystkich zmian w śledzonych plikach które nie trafiły jeszcze do </a:t>
            </a:r>
            <a:r>
              <a:rPr lang="pl-PL" dirty="0" err="1"/>
              <a:t>staging</a:t>
            </a:r>
            <a:r>
              <a:rPr lang="pl-PL" dirty="0"/>
              <a:t> </a:t>
            </a:r>
            <a:r>
              <a:rPr lang="pl-PL" dirty="0" err="1"/>
              <a:t>area</a:t>
            </a:r>
            <a:r>
              <a:rPr lang="pl-PL" dirty="0"/>
              <a:t> w całym repozytorium</a:t>
            </a:r>
          </a:p>
          <a:p>
            <a:pPr marL="0" indent="0">
              <a:buNone/>
            </a:pPr>
            <a:r>
              <a:rPr lang="pl-PL" b="1" dirty="0">
                <a:solidFill>
                  <a:schemeClr val="accent2"/>
                </a:solidFill>
              </a:rPr>
              <a:t>git diff --staged </a:t>
            </a:r>
            <a:r>
              <a:rPr lang="pl-PL" dirty="0"/>
              <a:t>– wyświetlenie zmian w </a:t>
            </a:r>
            <a:r>
              <a:rPr lang="pl-PL" dirty="0" err="1"/>
              <a:t>staging</a:t>
            </a:r>
            <a:r>
              <a:rPr lang="pl-PL" dirty="0"/>
              <a:t> </a:t>
            </a:r>
            <a:r>
              <a:rPr lang="pl-PL" dirty="0" err="1"/>
              <a:t>area</a:t>
            </a:r>
            <a:r>
              <a:rPr lang="pl-PL" dirty="0"/>
              <a:t> które trafią do następnego </a:t>
            </a:r>
            <a:r>
              <a:rPr lang="pl-PL" dirty="0" err="1"/>
              <a:t>commita</a:t>
            </a:r>
            <a:endParaRPr lang="pl-PL" dirty="0"/>
          </a:p>
          <a:p>
            <a:pPr marL="0" indent="0">
              <a:buNone/>
            </a:pPr>
            <a:r>
              <a:rPr lang="pl-PL" b="1" dirty="0">
                <a:solidFill>
                  <a:schemeClr val="accent2"/>
                </a:solidFill>
              </a:rPr>
              <a:t>git diff &lt;</a:t>
            </a:r>
            <a:r>
              <a:rPr lang="pl-PL" b="1" dirty="0" err="1">
                <a:solidFill>
                  <a:schemeClr val="accent2"/>
                </a:solidFill>
              </a:rPr>
              <a:t>commit_SHA</a:t>
            </a:r>
            <a:r>
              <a:rPr lang="pl-PL" b="1" dirty="0">
                <a:solidFill>
                  <a:schemeClr val="accent2"/>
                </a:solidFill>
              </a:rPr>
              <a:t>&gt; &lt;</a:t>
            </a:r>
            <a:r>
              <a:rPr lang="pl-PL" b="1" dirty="0" err="1">
                <a:solidFill>
                  <a:schemeClr val="accent2"/>
                </a:solidFill>
              </a:rPr>
              <a:t>commit_SHA</a:t>
            </a:r>
            <a:r>
              <a:rPr lang="pl-PL" b="1" dirty="0">
                <a:solidFill>
                  <a:schemeClr val="accent2"/>
                </a:solidFill>
              </a:rPr>
              <a:t>&gt; </a:t>
            </a:r>
            <a:r>
              <a:rPr lang="pl-PL" dirty="0"/>
              <a:t>- zmiany pomiędzy </a:t>
            </a:r>
            <a:r>
              <a:rPr lang="pl-PL" dirty="0" err="1"/>
              <a:t>commitami</a:t>
            </a:r>
            <a:endParaRPr lang="pl-PL" dirty="0"/>
          </a:p>
          <a:p>
            <a:pPr marL="0" indent="0">
              <a:buNone/>
            </a:pPr>
            <a:r>
              <a:rPr lang="pl-PL" b="1" dirty="0">
                <a:solidFill>
                  <a:srgbClr val="C00000"/>
                </a:solidFill>
              </a:rPr>
              <a:t>UWAGA: </a:t>
            </a:r>
            <a:r>
              <a:rPr lang="pl-PL" dirty="0"/>
              <a:t>Polecenie nie pokazuje zawartości/zmian w plikach które nie są śledzone!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Przeglądanie zmian w plikach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diff</a:t>
            </a:r>
          </a:p>
        </p:txBody>
      </p:sp>
    </p:spTree>
    <p:extLst>
      <p:ext uri="{BB962C8B-B14F-4D97-AF65-F5344CB8AC3E}">
        <p14:creationId xmlns:p14="http://schemas.microsoft.com/office/powerpoint/2010/main" val="1827100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E33268-200D-4F50-B8AA-5922C59656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873"/>
          <a:stretch/>
        </p:blipFill>
        <p:spPr>
          <a:xfrm>
            <a:off x="0" y="0"/>
            <a:ext cx="12192000" cy="604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230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i="1" dirty="0"/>
              <a:t>Polecenie umożliwia wyświetlenie zmian wprowadzonych w plikach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Przeglądanie zmian w plikach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diff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D788C1-B2DD-4C4C-B338-B37011D70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853" y="2886021"/>
            <a:ext cx="7417540" cy="317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264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61275"/>
            <a:ext cx="10515600" cy="3929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i="1" dirty="0"/>
              <a:t>Polecenie wyświetla logi </a:t>
            </a:r>
            <a:r>
              <a:rPr lang="pl-PL" i="1" dirty="0" err="1"/>
              <a:t>commitów</a:t>
            </a:r>
            <a:r>
              <a:rPr lang="pl-PL" i="1" dirty="0"/>
              <a:t> od najnowszych do najstarszych (suma kontrolna SHA-1, dane autora, data i komentarz)</a:t>
            </a:r>
          </a:p>
          <a:p>
            <a:pPr marL="0" indent="0">
              <a:buNone/>
            </a:pPr>
            <a:endParaRPr lang="pl-PL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Przeglądanie historii repozytorium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log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126E78B-055E-8E4F-9E78-D3567DB7B3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306" y="3053166"/>
            <a:ext cx="6297087" cy="351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1442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154264"/>
            <a:ext cx="10515600" cy="38360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i="1" dirty="0"/>
              <a:t>Wybrane opcje</a:t>
            </a:r>
          </a:p>
          <a:p>
            <a:pPr>
              <a:buFont typeface="Wingdings" pitchFamily="2" charset="2"/>
              <a:buChar char="ü"/>
            </a:pPr>
            <a:r>
              <a:rPr lang="pl-PL" sz="2000" dirty="0"/>
              <a:t>Wyświetlenie historii konkretnego pliku </a:t>
            </a:r>
            <a:r>
              <a:rPr lang="pl-PL" sz="2000" b="1" dirty="0">
                <a:solidFill>
                  <a:schemeClr val="accent2"/>
                </a:solidFill>
              </a:rPr>
              <a:t>git log &lt;file&gt;</a:t>
            </a:r>
          </a:p>
          <a:p>
            <a:pPr>
              <a:buFont typeface="Wingdings" pitchFamily="2" charset="2"/>
              <a:buChar char="ü"/>
            </a:pPr>
            <a:r>
              <a:rPr lang="pl-PL" sz="2000" dirty="0"/>
              <a:t>Filtrowanie po autorze, datach, na podstawie dopasowania komentarzy </a:t>
            </a:r>
            <a:r>
              <a:rPr lang="pl-PL" sz="2000" dirty="0" err="1"/>
              <a:t>commitów</a:t>
            </a:r>
            <a:r>
              <a:rPr lang="pl-PL" sz="2000" dirty="0"/>
              <a:t> do wyrażeń regularnych</a:t>
            </a:r>
          </a:p>
          <a:p>
            <a:pPr marL="0" indent="0">
              <a:buNone/>
            </a:pPr>
            <a:r>
              <a:rPr lang="pl-PL" sz="1400" dirty="0"/>
              <a:t>	np. git log –</a:t>
            </a:r>
            <a:r>
              <a:rPr lang="pl-PL" sz="1400" dirty="0" err="1"/>
              <a:t>author</a:t>
            </a:r>
            <a:r>
              <a:rPr lang="pl-PL" sz="1400" dirty="0"/>
              <a:t>=’Jan Kowalski’ --</a:t>
            </a:r>
            <a:r>
              <a:rPr lang="pl-PL" sz="1400" dirty="0" err="1"/>
              <a:t>since</a:t>
            </a:r>
            <a:r>
              <a:rPr lang="pl-PL" sz="1400" dirty="0"/>
              <a:t>=‚1.1.2019’ --</a:t>
            </a:r>
            <a:r>
              <a:rPr lang="pl-PL" sz="1400" dirty="0" err="1"/>
              <a:t>until</a:t>
            </a:r>
            <a:r>
              <a:rPr lang="pl-PL" sz="1400" dirty="0"/>
              <a:t>=‚31.11.2019’ –</a:t>
            </a:r>
            <a:r>
              <a:rPr lang="pl-PL" sz="1400" dirty="0" err="1"/>
              <a:t>grep</a:t>
            </a:r>
            <a:r>
              <a:rPr lang="pl-PL" sz="1400" dirty="0"/>
              <a:t>=‚demo’</a:t>
            </a:r>
            <a:endParaRPr lang="pl-PL" sz="2000" dirty="0"/>
          </a:p>
          <a:p>
            <a:pPr>
              <a:buFont typeface="Wingdings" pitchFamily="2" charset="2"/>
              <a:buChar char="ü"/>
            </a:pPr>
            <a:r>
              <a:rPr lang="pl-PL" sz="2000" dirty="0"/>
              <a:t>Formatowanie wyświetlanych danych (opcje –</a:t>
            </a:r>
            <a:r>
              <a:rPr lang="pl-PL" sz="2000" dirty="0" err="1"/>
              <a:t>oneline</a:t>
            </a:r>
            <a:r>
              <a:rPr lang="pl-PL" sz="2000" dirty="0"/>
              <a:t>, --</a:t>
            </a:r>
            <a:r>
              <a:rPr lang="pl-PL" sz="2000" dirty="0" err="1"/>
              <a:t>graph</a:t>
            </a:r>
            <a:r>
              <a:rPr lang="pl-PL" sz="2000" dirty="0"/>
              <a:t>)</a:t>
            </a:r>
          </a:p>
          <a:p>
            <a:pPr marL="0" indent="0">
              <a:buNone/>
            </a:pPr>
            <a:endParaRPr lang="pl-PL" sz="2000" dirty="0"/>
          </a:p>
          <a:p>
            <a:pPr marL="0" indent="0">
              <a:buNone/>
            </a:pPr>
            <a:endParaRPr lang="pl-PL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Przeglądanie historii repozytorium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log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AF9749-0F0D-8D4C-8000-E6BB56F890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811" y="5213935"/>
            <a:ext cx="7329631" cy="104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232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5920352" cy="1797803"/>
          </a:xfrm>
        </p:spPr>
        <p:txBody>
          <a:bodyPr/>
          <a:lstStyle/>
          <a:p>
            <a:r>
              <a:rPr lang="pl-PL" dirty="0"/>
              <a:t>Zadanie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7A5C8-8E30-E640-81C7-F2732EF69A9C}"/>
              </a:ext>
            </a:extLst>
          </p:cNvPr>
          <p:cNvSpPr txBox="1"/>
          <p:nvPr/>
        </p:nvSpPr>
        <p:spPr>
          <a:xfrm>
            <a:off x="764585" y="4628557"/>
            <a:ext cx="10143639" cy="1829695"/>
          </a:xfrm>
          <a:prstGeom prst="rect">
            <a:avLst/>
          </a:prstGeom>
          <a:solidFill>
            <a:schemeClr val="tx1"/>
          </a:solidFill>
          <a:ln w="69850" cmpd="thinThick">
            <a:solidFill>
              <a:srgbClr val="558ADF"/>
            </a:solidFill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sz="2000" b="1" dirty="0">
                <a:solidFill>
                  <a:srgbClr val="61A83F"/>
                </a:solidFill>
              </a:rPr>
              <a:t>Ściągawka</a:t>
            </a:r>
          </a:p>
          <a:p>
            <a:endParaRPr lang="pl-PL" sz="2000" b="1" dirty="0">
              <a:solidFill>
                <a:srgbClr val="61A83F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git diff </a:t>
            </a:r>
            <a:r>
              <a:rPr lang="pl-PL" sz="2000" dirty="0">
                <a:solidFill>
                  <a:schemeClr val="bg2"/>
                </a:solidFill>
              </a:rPr>
              <a:t>– wyświetlenie zmian w śledzonych plikach</a:t>
            </a:r>
          </a:p>
          <a:p>
            <a:r>
              <a:rPr lang="pl-PL" sz="2000" b="1" dirty="0">
                <a:solidFill>
                  <a:schemeClr val="bg2"/>
                </a:solidFill>
              </a:rPr>
              <a:t>git diff --staged </a:t>
            </a:r>
            <a:r>
              <a:rPr lang="pl-PL" sz="2000" dirty="0">
                <a:solidFill>
                  <a:schemeClr val="bg2"/>
                </a:solidFill>
              </a:rPr>
              <a:t>–  wyświetlenie zmian w staging area</a:t>
            </a:r>
          </a:p>
          <a:p>
            <a:r>
              <a:rPr lang="pl-PL" sz="2000" b="1" dirty="0">
                <a:solidFill>
                  <a:schemeClr val="bg2"/>
                </a:solidFill>
              </a:rPr>
              <a:t>git log </a:t>
            </a:r>
            <a:r>
              <a:rPr lang="pl-PL" sz="2000" dirty="0">
                <a:solidFill>
                  <a:schemeClr val="bg2"/>
                </a:solidFill>
              </a:rPr>
              <a:t>– wyświetlenie listy stworzonych </a:t>
            </a:r>
            <a:r>
              <a:rPr lang="pl-PL" sz="2000" dirty="0" err="1">
                <a:solidFill>
                  <a:schemeClr val="bg2"/>
                </a:solidFill>
              </a:rPr>
              <a:t>commitów</a:t>
            </a:r>
            <a:r>
              <a:rPr lang="pl-PL" sz="2000" dirty="0">
                <a:solidFill>
                  <a:schemeClr val="bg2"/>
                </a:solidFill>
              </a:rPr>
              <a:t> (--</a:t>
            </a:r>
            <a:r>
              <a:rPr lang="pl-PL" sz="2000" dirty="0" err="1">
                <a:solidFill>
                  <a:schemeClr val="bg2"/>
                </a:solidFill>
              </a:rPr>
              <a:t>oneline</a:t>
            </a:r>
            <a:r>
              <a:rPr lang="pl-PL" sz="2000" dirty="0">
                <a:solidFill>
                  <a:schemeClr val="bg2"/>
                </a:solidFill>
              </a:rPr>
              <a:t>, --</a:t>
            </a:r>
            <a:r>
              <a:rPr lang="pl-PL" sz="2000" dirty="0" err="1">
                <a:solidFill>
                  <a:schemeClr val="bg2"/>
                </a:solidFill>
              </a:rPr>
              <a:t>grep</a:t>
            </a:r>
            <a:r>
              <a:rPr lang="pl-PL" sz="2000" dirty="0">
                <a:solidFill>
                  <a:schemeClr val="bg2"/>
                </a:solidFill>
              </a:rPr>
              <a:t>, --</a:t>
            </a:r>
            <a:r>
              <a:rPr lang="pl-PL" sz="2000" dirty="0" err="1">
                <a:solidFill>
                  <a:schemeClr val="bg2"/>
                </a:solidFill>
              </a:rPr>
              <a:t>author</a:t>
            </a:r>
            <a:r>
              <a:rPr lang="pl-PL" sz="2000" dirty="0">
                <a:solidFill>
                  <a:schemeClr val="bg2"/>
                </a:solidFill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F20B21-2E81-5047-BE91-668C2C97F049}"/>
              </a:ext>
            </a:extLst>
          </p:cNvPr>
          <p:cNvSpPr txBox="1"/>
          <p:nvPr/>
        </p:nvSpPr>
        <p:spPr>
          <a:xfrm>
            <a:off x="1283776" y="1997840"/>
            <a:ext cx="95934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Wyświetl historię logów repozytorium</a:t>
            </a:r>
          </a:p>
          <a:p>
            <a:pPr marL="457200" indent="-457200">
              <a:buFontTx/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Wprowadź dowolne modyfikacje do plików z miejscami (np. usuń, zmień, i/lub dodaj linię)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Wyświetl listę zmian w śledzonych plikach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Dodaj zmiany do </a:t>
            </a:r>
            <a:r>
              <a:rPr lang="pl-PL" sz="2000" dirty="0" err="1">
                <a:solidFill>
                  <a:schemeClr val="bg2"/>
                </a:solidFill>
              </a:rPr>
              <a:t>staging</a:t>
            </a:r>
            <a:r>
              <a:rPr lang="pl-PL" sz="2000" dirty="0">
                <a:solidFill>
                  <a:schemeClr val="bg2"/>
                </a:solidFill>
              </a:rPr>
              <a:t> </a:t>
            </a:r>
            <a:r>
              <a:rPr lang="pl-PL" sz="2000" dirty="0" err="1">
                <a:solidFill>
                  <a:schemeClr val="bg2"/>
                </a:solidFill>
              </a:rPr>
              <a:t>area</a:t>
            </a:r>
            <a:r>
              <a:rPr lang="pl-PL" sz="2000" dirty="0">
                <a:solidFill>
                  <a:schemeClr val="bg2"/>
                </a:solidFill>
              </a:rPr>
              <a:t> 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Wyświetl listę zmian w staging area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Stwórz nowego </a:t>
            </a:r>
            <a:r>
              <a:rPr lang="pl-PL" sz="2000" dirty="0" err="1">
                <a:solidFill>
                  <a:schemeClr val="bg2"/>
                </a:solidFill>
              </a:rPr>
              <a:t>commita</a:t>
            </a:r>
            <a:endParaRPr lang="pl-PL" sz="20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endParaRPr lang="pl-PL" sz="20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endParaRPr lang="pl-PL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400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61275"/>
            <a:ext cx="10515600" cy="3929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i="1" dirty="0"/>
              <a:t>Polecenie służy do przełączania się między wersjami kodu</a:t>
            </a:r>
          </a:p>
          <a:p>
            <a:pPr marL="0" indent="0">
              <a:buNone/>
            </a:pPr>
            <a:r>
              <a:rPr lang="pl-PL" b="1" dirty="0">
                <a:solidFill>
                  <a:schemeClr val="accent2"/>
                </a:solidFill>
              </a:rPr>
              <a:t>git </a:t>
            </a:r>
            <a:r>
              <a:rPr lang="pl-PL" b="1" dirty="0" err="1">
                <a:solidFill>
                  <a:schemeClr val="accent2"/>
                </a:solidFill>
              </a:rPr>
              <a:t>checkout</a:t>
            </a:r>
            <a:r>
              <a:rPr lang="pl-PL" b="1" dirty="0">
                <a:solidFill>
                  <a:schemeClr val="accent2"/>
                </a:solidFill>
              </a:rPr>
              <a:t> -- &lt;file&gt; </a:t>
            </a:r>
            <a:r>
              <a:rPr lang="pl-PL" i="1" dirty="0"/>
              <a:t>– przełącza śledzony plik do wersji kodu z ostatniego </a:t>
            </a:r>
            <a:r>
              <a:rPr lang="pl-PL" i="1" dirty="0" err="1"/>
              <a:t>commita</a:t>
            </a:r>
            <a:endParaRPr lang="pl-PL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pl-PL" b="1" dirty="0">
                <a:solidFill>
                  <a:schemeClr val="accent2"/>
                </a:solidFill>
              </a:rPr>
              <a:t>git </a:t>
            </a:r>
            <a:r>
              <a:rPr lang="pl-PL" b="1" dirty="0" err="1">
                <a:solidFill>
                  <a:schemeClr val="accent2"/>
                </a:solidFill>
              </a:rPr>
              <a:t>checkout</a:t>
            </a:r>
            <a:r>
              <a:rPr lang="pl-PL" b="1" dirty="0">
                <a:solidFill>
                  <a:schemeClr val="accent2"/>
                </a:solidFill>
              </a:rPr>
              <a:t> -- . </a:t>
            </a:r>
            <a:r>
              <a:rPr lang="pl-PL" i="1" dirty="0"/>
              <a:t>– przełącza wszystkie śledzone pliki w aktualnym katalogu do wersji kodu z ostatniego </a:t>
            </a:r>
            <a:r>
              <a:rPr lang="pl-PL" i="1" dirty="0" err="1"/>
              <a:t>commita</a:t>
            </a:r>
            <a:endParaRPr lang="pl-PL" i="1" dirty="0"/>
          </a:p>
          <a:p>
            <a:pPr marL="0" indent="0">
              <a:buNone/>
            </a:pPr>
            <a:r>
              <a:rPr lang="pl-PL" b="1" dirty="0">
                <a:solidFill>
                  <a:schemeClr val="accent2"/>
                </a:solidFill>
                <a:sym typeface="Wingdings" pitchFamily="2" charset="2"/>
              </a:rPr>
              <a:t>git </a:t>
            </a:r>
            <a:r>
              <a:rPr lang="pl-PL" b="1" dirty="0" err="1">
                <a:solidFill>
                  <a:schemeClr val="accent2"/>
                </a:solidFill>
                <a:sym typeface="Wingdings" pitchFamily="2" charset="2"/>
              </a:rPr>
              <a:t>checkout</a:t>
            </a:r>
            <a:r>
              <a:rPr lang="pl-PL" b="1" dirty="0">
                <a:solidFill>
                  <a:schemeClr val="accent2"/>
                </a:solidFill>
                <a:sym typeface="Wingdings" pitchFamily="2" charset="2"/>
              </a:rPr>
              <a:t> &lt;SHA-1&gt; </a:t>
            </a:r>
            <a:r>
              <a:rPr lang="pl-PL" i="1" dirty="0">
                <a:sym typeface="Wingdings" pitchFamily="2" charset="2"/>
              </a:rPr>
              <a:t>- przełącza wszystkie śledzone pliki w aktualnym katalogu do wersji kodu z wybranego </a:t>
            </a:r>
            <a:r>
              <a:rPr lang="pl-PL" i="1" dirty="0" err="1">
                <a:sym typeface="Wingdings" pitchFamily="2" charset="2"/>
              </a:rPr>
              <a:t>commita</a:t>
            </a:r>
            <a:endParaRPr lang="pl-PL" i="1" dirty="0">
              <a:sym typeface="Wingdings" pitchFamily="2" charset="2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Przełączanie się pomiędzy wersjami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pl-PL" sz="3100" dirty="0" err="1">
                <a:solidFill>
                  <a:srgbClr val="61A83F"/>
                </a:solidFill>
              </a:rPr>
              <a:t>checkout</a:t>
            </a:r>
            <a:endParaRPr lang="pl-PL" sz="3100" dirty="0">
              <a:solidFill>
                <a:srgbClr val="61A8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2446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5920352" cy="1797803"/>
          </a:xfrm>
        </p:spPr>
        <p:txBody>
          <a:bodyPr/>
          <a:lstStyle/>
          <a:p>
            <a:r>
              <a:rPr lang="pl-PL" dirty="0"/>
              <a:t>Zadanie 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7A5C8-8E30-E640-81C7-F2732EF69A9C}"/>
              </a:ext>
            </a:extLst>
          </p:cNvPr>
          <p:cNvSpPr txBox="1"/>
          <p:nvPr/>
        </p:nvSpPr>
        <p:spPr>
          <a:xfrm>
            <a:off x="1008682" y="3795643"/>
            <a:ext cx="10143639" cy="1829695"/>
          </a:xfrm>
          <a:prstGeom prst="rect">
            <a:avLst/>
          </a:prstGeom>
          <a:solidFill>
            <a:schemeClr val="tx1"/>
          </a:solidFill>
          <a:ln w="69850" cmpd="thinThick">
            <a:solidFill>
              <a:srgbClr val="558ADF"/>
            </a:solidFill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sz="2000" b="1" dirty="0">
                <a:solidFill>
                  <a:srgbClr val="61A83F"/>
                </a:solidFill>
              </a:rPr>
              <a:t>Ściągawka</a:t>
            </a:r>
          </a:p>
          <a:p>
            <a:endParaRPr lang="pl-PL" sz="2000" b="1" dirty="0">
              <a:solidFill>
                <a:srgbClr val="61A83F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git </a:t>
            </a:r>
            <a:r>
              <a:rPr lang="pl-PL" sz="2000" b="1" dirty="0" err="1">
                <a:solidFill>
                  <a:schemeClr val="bg2"/>
                </a:solidFill>
              </a:rPr>
              <a:t>checkout</a:t>
            </a:r>
            <a:r>
              <a:rPr lang="pl-PL" sz="2000" b="1" dirty="0">
                <a:solidFill>
                  <a:schemeClr val="bg2"/>
                </a:solidFill>
              </a:rPr>
              <a:t> &lt;SHA-1&gt; </a:t>
            </a:r>
            <a:r>
              <a:rPr lang="pl-PL" sz="2000" dirty="0">
                <a:solidFill>
                  <a:schemeClr val="bg2"/>
                </a:solidFill>
              </a:rPr>
              <a:t>– przełączenie wszystkich śledzonych plików do wersji z wybranego </a:t>
            </a:r>
            <a:r>
              <a:rPr lang="pl-PL" sz="2000" dirty="0" err="1">
                <a:solidFill>
                  <a:schemeClr val="bg2"/>
                </a:solidFill>
              </a:rPr>
              <a:t>commita</a:t>
            </a:r>
            <a:endParaRPr lang="pl-PL" sz="2000" dirty="0">
              <a:solidFill>
                <a:schemeClr val="bg2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git </a:t>
            </a:r>
            <a:r>
              <a:rPr lang="pl-PL" sz="2000" b="1" dirty="0" err="1">
                <a:solidFill>
                  <a:schemeClr val="bg2"/>
                </a:solidFill>
              </a:rPr>
              <a:t>checkout</a:t>
            </a:r>
            <a:r>
              <a:rPr lang="pl-PL" sz="2000" b="1" dirty="0">
                <a:solidFill>
                  <a:schemeClr val="bg2"/>
                </a:solidFill>
              </a:rPr>
              <a:t> &lt;branch&gt; – </a:t>
            </a:r>
            <a:r>
              <a:rPr lang="pl-PL" sz="2000" dirty="0">
                <a:solidFill>
                  <a:schemeClr val="bg2"/>
                </a:solidFill>
              </a:rPr>
              <a:t>przełączenie się na branch</a:t>
            </a:r>
            <a:endParaRPr lang="pl-PL" sz="2000" i="1" dirty="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F20B21-2E81-5047-BE91-668C2C97F049}"/>
              </a:ext>
            </a:extLst>
          </p:cNvPr>
          <p:cNvSpPr txBox="1"/>
          <p:nvPr/>
        </p:nvSpPr>
        <p:spPr>
          <a:xfrm>
            <a:off x="1283776" y="1997840"/>
            <a:ext cx="95934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Wyświetl historię logów repozytorium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Przełącz się na historyczną wersję kodu wykorzystując commit SHA-1 i przeanalizuj zawartość repozytorium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Przełącz się na branch </a:t>
            </a:r>
            <a:r>
              <a:rPr lang="pl-PL" sz="2000" i="1" dirty="0">
                <a:solidFill>
                  <a:schemeClr val="bg2"/>
                </a:solidFill>
              </a:rPr>
              <a:t>master</a:t>
            </a:r>
            <a:endParaRPr lang="pl-PL" sz="20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endParaRPr lang="pl-PL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28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59412"/>
            <a:ext cx="10515601" cy="44653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Do komfortowej pracy z gitem mogą przydać się skrypty, które umieszczone w pliku </a:t>
            </a:r>
            <a:r>
              <a:rPr lang="pl-PL" b="1" dirty="0" err="1">
                <a:solidFill>
                  <a:srgbClr val="375494"/>
                </a:solidFill>
              </a:rPr>
              <a:t>bash_profile</a:t>
            </a:r>
            <a:r>
              <a:rPr lang="pl-PL" dirty="0"/>
              <a:t>, pokolorują nam składnię, wyświetlą więcej informacji i sprawią, że dopełnianie przyciskiem </a:t>
            </a:r>
            <a:r>
              <a:rPr lang="pl-PL" dirty="0" err="1"/>
              <a:t>tab</a:t>
            </a:r>
            <a:r>
              <a:rPr lang="pl-PL" dirty="0"/>
              <a:t> zacznie działać.</a:t>
            </a:r>
          </a:p>
          <a:p>
            <a:pPr marL="0" indent="0" algn="ctr">
              <a:buNone/>
            </a:pPr>
            <a:r>
              <a:rPr lang="pl-PL" i="1" dirty="0"/>
              <a:t>Za ich pomocą zamienimy </a:t>
            </a:r>
          </a:p>
          <a:p>
            <a:pPr marL="0" indent="0">
              <a:buNone/>
            </a:pPr>
            <a:endParaRPr lang="pl-PL" i="1" dirty="0"/>
          </a:p>
          <a:p>
            <a:pPr marL="0" indent="0" algn="ctr">
              <a:buNone/>
            </a:pPr>
            <a:r>
              <a:rPr lang="pl-PL" i="1" dirty="0"/>
              <a:t>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Zwiększanie komfortu pracy z terminalem</a:t>
            </a:r>
            <a:br>
              <a:rPr lang="pl-PL" dirty="0"/>
            </a:br>
            <a:r>
              <a:rPr lang="pl-PL" sz="3100" dirty="0">
                <a:solidFill>
                  <a:srgbClr val="61A83F"/>
                </a:solidFill>
              </a:rPr>
              <a:t>Skrypty poprawiające wygląd i zachowanie terminala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271D2A-DD93-D843-9894-F505560B5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181" y="5464091"/>
            <a:ext cx="8624337" cy="540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148674-ECE9-A045-94BD-1D21ED43C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1600" y="4235624"/>
            <a:ext cx="5948799" cy="54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0933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Zwiększanie komfortu pracy z terminalem</a:t>
            </a:r>
            <a:br>
              <a:rPr lang="pl-PL" dirty="0"/>
            </a:br>
            <a:r>
              <a:rPr lang="pl-PL" sz="3100" dirty="0">
                <a:solidFill>
                  <a:srgbClr val="61A83F"/>
                </a:solidFill>
              </a:rPr>
              <a:t>Skrypty poprawiające wygląd i zachowanie terminala</a:t>
            </a:r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1017E109-EB5D-1046-883C-CB3A6B56A1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59412"/>
            <a:ext cx="10515601" cy="446537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l-PL" i="1" dirty="0"/>
              <a:t>Pobierz pliki z katalogu: </a:t>
            </a:r>
            <a:r>
              <a:rPr lang="pl-PL" dirty="0">
                <a:hlinkClick r:id="rId3"/>
              </a:rPr>
              <a:t>https://gitlab.com/ugclass/intro/tree/master/scripts</a:t>
            </a:r>
            <a:endParaRPr lang="pl-PL" dirty="0"/>
          </a:p>
          <a:p>
            <a:pPr marL="457200" indent="-457200">
              <a:buFont typeface="+mj-lt"/>
              <a:buAutoNum type="arabicPeriod"/>
            </a:pPr>
            <a:r>
              <a:rPr lang="pl-PL" i="1" dirty="0"/>
              <a:t>przenieś je do nowego katalogu w </a:t>
            </a:r>
            <a:r>
              <a:rPr lang="pl-PL" b="1" dirty="0">
                <a:solidFill>
                  <a:srgbClr val="375494"/>
                </a:solidFill>
              </a:rPr>
              <a:t>~/</a:t>
            </a:r>
            <a:r>
              <a:rPr lang="pl-PL" b="1" dirty="0" err="1">
                <a:solidFill>
                  <a:srgbClr val="375494"/>
                </a:solidFill>
              </a:rPr>
              <a:t>bashScripts</a:t>
            </a:r>
            <a:endParaRPr lang="pl-PL" i="1" dirty="0"/>
          </a:p>
          <a:p>
            <a:pPr marL="457200" indent="-457200">
              <a:buFont typeface="+mj-lt"/>
              <a:buAutoNum type="arabicPeriod"/>
            </a:pPr>
            <a:r>
              <a:rPr lang="pl-PL" i="1" dirty="0"/>
              <a:t>w edytorze tekstowym otwórz plik </a:t>
            </a:r>
            <a:r>
              <a:rPr lang="pl-PL" b="1" dirty="0">
                <a:solidFill>
                  <a:srgbClr val="375494"/>
                </a:solidFill>
              </a:rPr>
              <a:t>~/.</a:t>
            </a:r>
            <a:r>
              <a:rPr lang="pl-PL" b="1" dirty="0" err="1">
                <a:solidFill>
                  <a:srgbClr val="365492"/>
                </a:solidFill>
              </a:rPr>
              <a:t>bash</a:t>
            </a:r>
            <a:r>
              <a:rPr lang="pl-PL" b="1" dirty="0" err="1">
                <a:solidFill>
                  <a:srgbClr val="375494"/>
                </a:solidFill>
              </a:rPr>
              <a:t>_profile</a:t>
            </a:r>
            <a:r>
              <a:rPr lang="pl-PL" b="1" dirty="0">
                <a:solidFill>
                  <a:srgbClr val="375494"/>
                </a:solidFill>
              </a:rPr>
              <a:t> </a:t>
            </a:r>
            <a:r>
              <a:rPr lang="pl-PL" i="1" dirty="0"/>
              <a:t>i dopisz poniższe komendy, by przy każdym uruchomieniu terminala mieć włączone kolorowanie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i="1" dirty="0"/>
              <a:t> </a:t>
            </a:r>
          </a:p>
          <a:p>
            <a:pPr marL="0" indent="0">
              <a:buNone/>
            </a:pPr>
            <a:endParaRPr lang="pl-PL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96D0E1-3AD2-3D45-9EC9-9777EE9FD7E7}"/>
              </a:ext>
            </a:extLst>
          </p:cNvPr>
          <p:cNvSpPr txBox="1"/>
          <p:nvPr/>
        </p:nvSpPr>
        <p:spPr>
          <a:xfrm>
            <a:off x="1024180" y="4901767"/>
            <a:ext cx="10143639" cy="1214142"/>
          </a:xfrm>
          <a:prstGeom prst="rect">
            <a:avLst/>
          </a:prstGeom>
          <a:solidFill>
            <a:schemeClr val="tx1"/>
          </a:solidFill>
          <a:ln w="69850" cmpd="thinThick">
            <a:solidFill>
              <a:srgbClr val="558ADF"/>
            </a:solidFill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sz="2000" dirty="0" err="1">
                <a:solidFill>
                  <a:schemeClr val="bg1"/>
                </a:solidFill>
              </a:rPr>
              <a:t>source</a:t>
            </a:r>
            <a:r>
              <a:rPr lang="pl-PL" sz="2000" dirty="0">
                <a:solidFill>
                  <a:schemeClr val="bg1"/>
                </a:solidFill>
              </a:rPr>
              <a:t> ~/</a:t>
            </a:r>
            <a:r>
              <a:rPr lang="pl-PL" sz="2000" dirty="0" err="1">
                <a:solidFill>
                  <a:schemeClr val="bg1"/>
                </a:solidFill>
              </a:rPr>
              <a:t>bashScripts</a:t>
            </a:r>
            <a:r>
              <a:rPr lang="pl-PL" sz="2000" dirty="0">
                <a:solidFill>
                  <a:schemeClr val="bg1"/>
                </a:solidFill>
              </a:rPr>
              <a:t>/.</a:t>
            </a:r>
            <a:r>
              <a:rPr lang="pl-PL" sz="2000" dirty="0" err="1">
                <a:solidFill>
                  <a:schemeClr val="bg1"/>
                </a:solidFill>
              </a:rPr>
              <a:t>bash_coloring.sh</a:t>
            </a:r>
            <a:endParaRPr lang="pl-PL" sz="2000" dirty="0">
              <a:solidFill>
                <a:schemeClr val="bg1"/>
              </a:solidFill>
            </a:endParaRPr>
          </a:p>
          <a:p>
            <a:r>
              <a:rPr lang="pl-PL" sz="2000" dirty="0" err="1">
                <a:solidFill>
                  <a:schemeClr val="bg1"/>
                </a:solidFill>
              </a:rPr>
              <a:t>source</a:t>
            </a:r>
            <a:r>
              <a:rPr lang="pl-PL" sz="2000" dirty="0">
                <a:solidFill>
                  <a:schemeClr val="bg1"/>
                </a:solidFill>
              </a:rPr>
              <a:t> ~/</a:t>
            </a:r>
            <a:r>
              <a:rPr lang="pl-PL" sz="2000" dirty="0" err="1">
                <a:solidFill>
                  <a:schemeClr val="bg1"/>
                </a:solidFill>
              </a:rPr>
              <a:t>bashScripts</a:t>
            </a:r>
            <a:r>
              <a:rPr lang="pl-PL" sz="2000" dirty="0">
                <a:solidFill>
                  <a:schemeClr val="bg1"/>
                </a:solidFill>
              </a:rPr>
              <a:t>/.git-</a:t>
            </a:r>
            <a:r>
              <a:rPr lang="pl-PL" sz="2000" dirty="0" err="1">
                <a:solidFill>
                  <a:schemeClr val="bg1"/>
                </a:solidFill>
              </a:rPr>
              <a:t>prompt.sh</a:t>
            </a:r>
            <a:endParaRPr lang="pl-PL" sz="2000" dirty="0">
              <a:solidFill>
                <a:schemeClr val="bg1"/>
              </a:solidFill>
            </a:endParaRPr>
          </a:p>
          <a:p>
            <a:r>
              <a:rPr lang="pl-PL" sz="2000" dirty="0">
                <a:solidFill>
                  <a:schemeClr val="bg1"/>
                </a:solidFill>
              </a:rPr>
              <a:t>. ~/</a:t>
            </a:r>
            <a:r>
              <a:rPr lang="pl-PL" sz="2000" dirty="0" err="1">
                <a:solidFill>
                  <a:schemeClr val="bg1"/>
                </a:solidFill>
              </a:rPr>
              <a:t>bashScripts</a:t>
            </a:r>
            <a:r>
              <a:rPr lang="pl-PL" sz="2000" dirty="0">
                <a:solidFill>
                  <a:schemeClr val="bg1"/>
                </a:solidFill>
              </a:rPr>
              <a:t>/.git-</a:t>
            </a:r>
            <a:r>
              <a:rPr lang="pl-PL" sz="2000" dirty="0" err="1">
                <a:solidFill>
                  <a:schemeClr val="bg1"/>
                </a:solidFill>
              </a:rPr>
              <a:t>completion.bash</a:t>
            </a:r>
            <a:endParaRPr lang="pl-PL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3225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515EAA-488D-8748-99D5-B38E23CA7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227" y="1885334"/>
            <a:ext cx="10813773" cy="2077797"/>
          </a:xfrm>
        </p:spPr>
        <p:txBody>
          <a:bodyPr/>
          <a:lstStyle/>
          <a:p>
            <a:r>
              <a:rPr lang="pl-PL" dirty="0"/>
              <a:t>Praca zespołowa z wykorzystaniem GITa</a:t>
            </a:r>
          </a:p>
        </p:txBody>
      </p:sp>
    </p:spTree>
    <p:extLst>
      <p:ext uri="{BB962C8B-B14F-4D97-AF65-F5344CB8AC3E}">
        <p14:creationId xmlns:p14="http://schemas.microsoft.com/office/powerpoint/2010/main" val="12876761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1" y="2059414"/>
            <a:ext cx="10515600" cy="136958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pl-PL" sz="1800" b="1" dirty="0">
                <a:solidFill>
                  <a:srgbClr val="4974B8"/>
                </a:solidFill>
              </a:rPr>
              <a:t>git clone &lt;</a:t>
            </a:r>
            <a:r>
              <a:rPr lang="pl-PL" sz="1800" b="1" dirty="0" err="1">
                <a:solidFill>
                  <a:srgbClr val="4974B8"/>
                </a:solidFill>
              </a:rPr>
              <a:t>url</a:t>
            </a:r>
            <a:r>
              <a:rPr lang="pl-PL" sz="1800" b="1" dirty="0">
                <a:solidFill>
                  <a:srgbClr val="4974B8"/>
                </a:solidFill>
              </a:rPr>
              <a:t>&gt; </a:t>
            </a:r>
            <a:r>
              <a:rPr lang="pl-PL" sz="1800" dirty="0"/>
              <a:t>- utworzenie lokalnego repozytorium i skopiowanie do niego danych z istniejącego repozytorium zdalnego.</a:t>
            </a:r>
          </a:p>
          <a:p>
            <a:pPr marL="0" indent="0">
              <a:buNone/>
            </a:pPr>
            <a:endParaRPr lang="pl-PL" sz="1800" b="1" dirty="0">
              <a:solidFill>
                <a:srgbClr val="4974B8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Klonowanie zdalnego repozytorium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clone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53FDF1-0802-E244-8050-7093D7F08A5D}"/>
              </a:ext>
            </a:extLst>
          </p:cNvPr>
          <p:cNvSpPr/>
          <p:nvPr/>
        </p:nvSpPr>
        <p:spPr>
          <a:xfrm>
            <a:off x="838199" y="3429000"/>
            <a:ext cx="10515600" cy="107966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b="1" dirty="0">
                <a:solidFill>
                  <a:srgbClr val="60A73E"/>
                </a:solidFill>
              </a:rPr>
              <a:t>PRZYKŁAD:</a:t>
            </a:r>
          </a:p>
          <a:p>
            <a:endParaRPr lang="pl-PL" b="1" dirty="0"/>
          </a:p>
          <a:p>
            <a:r>
              <a:rPr lang="pl-PL" b="1" dirty="0"/>
              <a:t>$ git clone </a:t>
            </a:r>
            <a:r>
              <a:rPr lang="pl-PL" b="1" dirty="0" err="1"/>
              <a:t>https</a:t>
            </a:r>
            <a:r>
              <a:rPr lang="pl-PL" b="1" dirty="0"/>
              <a:t>://</a:t>
            </a:r>
            <a:r>
              <a:rPr lang="pl-PL" b="1" dirty="0" err="1"/>
              <a:t>gitlab.com</a:t>
            </a:r>
            <a:r>
              <a:rPr lang="pl-PL" b="1" dirty="0"/>
              <a:t>/</a:t>
            </a:r>
            <a:r>
              <a:rPr lang="pl-PL" b="1" dirty="0" err="1"/>
              <a:t>ugclass</a:t>
            </a:r>
            <a:r>
              <a:rPr lang="pl-PL" b="1" dirty="0"/>
              <a:t>/</a:t>
            </a:r>
            <a:r>
              <a:rPr lang="pl-PL" b="1" dirty="0" err="1"/>
              <a:t>intro.git</a:t>
            </a:r>
            <a:endParaRPr lang="pl-PL" b="1" dirty="0"/>
          </a:p>
        </p:txBody>
      </p:sp>
    </p:spTree>
    <p:extLst>
      <p:ext uri="{BB962C8B-B14F-4D97-AF65-F5344CB8AC3E}">
        <p14:creationId xmlns:p14="http://schemas.microsoft.com/office/powerpoint/2010/main" val="376628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860420-ABF9-44AC-98A9-2C99CE7EB5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42"/>
          <a:stretch/>
        </p:blipFill>
        <p:spPr>
          <a:xfrm>
            <a:off x="0" y="0"/>
            <a:ext cx="12192000" cy="6258497"/>
          </a:xfrm>
          <a:prstGeom prst="rect">
            <a:avLst/>
          </a:prstGeom>
        </p:spPr>
      </p:pic>
      <p:pic>
        <p:nvPicPr>
          <p:cNvPr id="7" name="Picture 2" descr="Image result for dvsa">
            <a:extLst>
              <a:ext uri="{FF2B5EF4-FFF2-40B4-BE49-F238E27FC236}">
                <a16:creationId xmlns:a16="http://schemas.microsoft.com/office/drawing/2014/main" id="{1C6C5B6B-AEE5-4A7E-A975-8DC9A358C8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07"/>
          <a:stretch/>
        </p:blipFill>
        <p:spPr bwMode="auto">
          <a:xfrm>
            <a:off x="1091480" y="5271287"/>
            <a:ext cx="906346" cy="555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home office logo">
            <a:extLst>
              <a:ext uri="{FF2B5EF4-FFF2-40B4-BE49-F238E27FC236}">
                <a16:creationId xmlns:a16="http://schemas.microsoft.com/office/drawing/2014/main" id="{F08CBA23-2B0A-4CDD-9189-40CC901C53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4" t="19320" r="12071" b="17271"/>
          <a:stretch/>
        </p:blipFill>
        <p:spPr bwMode="auto">
          <a:xfrm>
            <a:off x="2251104" y="5388046"/>
            <a:ext cx="980560" cy="297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mage result for nhs logo">
            <a:extLst>
              <a:ext uri="{FF2B5EF4-FFF2-40B4-BE49-F238E27FC236}">
                <a16:creationId xmlns:a16="http://schemas.microsoft.com/office/drawing/2014/main" id="{A1EE6961-F1E0-4522-BD16-332D13FF4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191" y="5361973"/>
            <a:ext cx="849394" cy="343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Image result for telensa">
            <a:extLst>
              <a:ext uri="{FF2B5EF4-FFF2-40B4-BE49-F238E27FC236}">
                <a16:creationId xmlns:a16="http://schemas.microsoft.com/office/drawing/2014/main" id="{4E2F49A4-6313-4BE8-ACFC-67135BFB3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980" y="5434132"/>
            <a:ext cx="924907" cy="18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 descr="Related image">
            <a:extLst>
              <a:ext uri="{FF2B5EF4-FFF2-40B4-BE49-F238E27FC236}">
                <a16:creationId xmlns:a16="http://schemas.microsoft.com/office/drawing/2014/main" id="{2CE90850-B7E1-4EE9-905E-006D4FD56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773" y="5395720"/>
            <a:ext cx="926603" cy="29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6" descr="Image result for hitachi logo">
            <a:extLst>
              <a:ext uri="{FF2B5EF4-FFF2-40B4-BE49-F238E27FC236}">
                <a16:creationId xmlns:a16="http://schemas.microsoft.com/office/drawing/2014/main" id="{3B6AC078-2E0A-4B2A-8DB8-CC143675F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819" y="5372104"/>
            <a:ext cx="1000401" cy="354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AC29B5CC-AB44-4C8D-92BA-ABB05AECE4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3831" y="5286269"/>
            <a:ext cx="807065" cy="399497"/>
          </a:xfrm>
          <a:prstGeom prst="rect">
            <a:avLst/>
          </a:prstGeom>
        </p:spPr>
      </p:pic>
      <p:pic>
        <p:nvPicPr>
          <p:cNvPr id="20" name="Picture 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340FBA7B-F0B7-4AD6-AF6D-D2EB476B3D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414" y="5240552"/>
            <a:ext cx="976991" cy="59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71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5920352" cy="1797803"/>
          </a:xfrm>
        </p:spPr>
        <p:txBody>
          <a:bodyPr/>
          <a:lstStyle/>
          <a:p>
            <a:r>
              <a:rPr lang="pl-PL" dirty="0"/>
              <a:t>Zadanie 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865155" y="1655543"/>
            <a:ext cx="95934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Zaloguj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się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swoje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konto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GitLabie</a:t>
            </a: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Wybierz</a:t>
            </a:r>
            <a:r>
              <a:rPr lang="en-US" dirty="0">
                <a:solidFill>
                  <a:schemeClr val="bg2"/>
                </a:solidFill>
              </a:rPr>
              <a:t> z </a:t>
            </a:r>
            <a:r>
              <a:rPr lang="en-US" dirty="0" err="1">
                <a:solidFill>
                  <a:schemeClr val="bg2"/>
                </a:solidFill>
              </a:rPr>
              <a:t>listy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projektów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projekt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UGClass</a:t>
            </a:r>
            <a:r>
              <a:rPr lang="en-US" dirty="0">
                <a:solidFill>
                  <a:schemeClr val="bg2"/>
                </a:solidFill>
              </a:rPr>
              <a:t> / </a:t>
            </a:r>
            <a:r>
              <a:rPr lang="en-US" dirty="0" err="1">
                <a:solidFill>
                  <a:schemeClr val="bg2"/>
                </a:solidFill>
              </a:rPr>
              <a:t>GitClass</a:t>
            </a: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Sklonuj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repozytorium</a:t>
            </a:r>
            <a:endParaRPr lang="pl-PL" dirty="0">
              <a:solidFill>
                <a:schemeClr val="bg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Porównaj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zawartość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sklonowanego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repozytorium</a:t>
            </a:r>
            <a:r>
              <a:rPr lang="en-US" dirty="0">
                <a:solidFill>
                  <a:schemeClr val="bg2"/>
                </a:solidFill>
              </a:rPr>
              <a:t>, ze </a:t>
            </a:r>
            <a:r>
              <a:rPr lang="en-US" dirty="0" err="1">
                <a:solidFill>
                  <a:schemeClr val="bg2"/>
                </a:solidFill>
              </a:rPr>
              <a:t>zdalnym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GitLabie</a:t>
            </a: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Przejdź</a:t>
            </a:r>
            <a:r>
              <a:rPr lang="en-US" dirty="0">
                <a:solidFill>
                  <a:schemeClr val="bg2"/>
                </a:solidFill>
              </a:rPr>
              <a:t> do </a:t>
            </a:r>
            <a:r>
              <a:rPr lang="en-US" dirty="0" err="1">
                <a:solidFill>
                  <a:schemeClr val="bg2"/>
                </a:solidFill>
              </a:rPr>
              <a:t>lokalizacji</a:t>
            </a:r>
            <a:r>
              <a:rPr lang="en-US" dirty="0">
                <a:solidFill>
                  <a:schemeClr val="bg2"/>
                </a:solidFill>
              </a:rPr>
              <a:t>: /intro/Lab2/Gr[nr]/</a:t>
            </a:r>
            <a:r>
              <a:rPr lang="en-US" dirty="0" err="1">
                <a:solidFill>
                  <a:schemeClr val="bg2"/>
                </a:solidFill>
              </a:rPr>
              <a:t>Rz</a:t>
            </a:r>
            <a:r>
              <a:rPr lang="en-US" dirty="0">
                <a:solidFill>
                  <a:schemeClr val="bg2"/>
                </a:solidFill>
              </a:rPr>
              <a:t>[nr]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Utwórz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plik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tekstowy</a:t>
            </a:r>
            <a:r>
              <a:rPr lang="en-US" dirty="0">
                <a:solidFill>
                  <a:schemeClr val="bg2"/>
                </a:solidFill>
              </a:rPr>
              <a:t> ze </a:t>
            </a:r>
            <a:r>
              <a:rPr lang="en-US" dirty="0" err="1">
                <a:solidFill>
                  <a:schemeClr val="bg2"/>
                </a:solidFill>
              </a:rPr>
              <a:t>swoim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imieniem</a:t>
            </a:r>
            <a:r>
              <a:rPr lang="en-US" dirty="0">
                <a:solidFill>
                  <a:schemeClr val="bg2"/>
                </a:solidFill>
              </a:rPr>
              <a:t> w </a:t>
            </a:r>
            <a:r>
              <a:rPr lang="en-US" dirty="0" err="1">
                <a:solidFill>
                  <a:schemeClr val="bg2"/>
                </a:solidFill>
              </a:rPr>
              <a:t>nazwie</a:t>
            </a:r>
            <a:r>
              <a:rPr lang="en-US" dirty="0">
                <a:solidFill>
                  <a:schemeClr val="bg2"/>
                </a:solidFill>
              </a:rPr>
              <a:t> (np. Julia.txt)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B6AB77-172E-44FF-8A8E-47027AEB3A8D}"/>
              </a:ext>
            </a:extLst>
          </p:cNvPr>
          <p:cNvSpPr txBox="1"/>
          <p:nvPr/>
        </p:nvSpPr>
        <p:spPr>
          <a:xfrm>
            <a:off x="865155" y="4687619"/>
            <a:ext cx="10143639" cy="1952806"/>
          </a:xfrm>
          <a:prstGeom prst="rect">
            <a:avLst/>
          </a:prstGeom>
          <a:solidFill>
            <a:schemeClr val="tx1"/>
          </a:solidFill>
          <a:ln w="69850" cmpd="thinThick">
            <a:noFill/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b="1" dirty="0">
                <a:solidFill>
                  <a:srgbClr val="60A73E"/>
                </a:solidFill>
              </a:rPr>
              <a:t>ŚCIĄGAWKA:</a:t>
            </a:r>
          </a:p>
          <a:p>
            <a:endParaRPr lang="pl-PL" b="1" dirty="0">
              <a:solidFill>
                <a:srgbClr val="60A73E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git c</a:t>
            </a:r>
            <a:r>
              <a:rPr lang="en-US" b="1" dirty="0">
                <a:solidFill>
                  <a:schemeClr val="lt1"/>
                </a:solidFill>
              </a:rPr>
              <a:t>lone</a:t>
            </a:r>
            <a:r>
              <a:rPr lang="pl-PL" b="1" dirty="0">
                <a:solidFill>
                  <a:schemeClr val="lt1"/>
                </a:solidFill>
              </a:rPr>
              <a:t> </a:t>
            </a:r>
            <a:r>
              <a:rPr lang="en-US" b="1" dirty="0">
                <a:solidFill>
                  <a:schemeClr val="lt1"/>
                </a:solidFill>
              </a:rPr>
              <a:t>&lt;</a:t>
            </a:r>
            <a:r>
              <a:rPr lang="en-US" b="1" dirty="0" err="1">
                <a:solidFill>
                  <a:schemeClr val="lt1"/>
                </a:solidFill>
              </a:rPr>
              <a:t>url</a:t>
            </a:r>
            <a:r>
              <a:rPr lang="en-US" b="1" dirty="0">
                <a:solidFill>
                  <a:schemeClr val="lt1"/>
                </a:solidFill>
              </a:rPr>
              <a:t>&gt;</a:t>
            </a:r>
            <a:r>
              <a:rPr lang="pl-PL" b="1" dirty="0">
                <a:solidFill>
                  <a:schemeClr val="lt1"/>
                </a:solidFill>
              </a:rPr>
              <a:t> </a:t>
            </a:r>
            <a:r>
              <a:rPr lang="pl-PL" dirty="0">
                <a:solidFill>
                  <a:schemeClr val="bg2"/>
                </a:solidFill>
              </a:rPr>
              <a:t>- </a:t>
            </a:r>
            <a:r>
              <a:rPr lang="en-US" dirty="0" err="1">
                <a:solidFill>
                  <a:schemeClr val="bg2"/>
                </a:solidFill>
              </a:rPr>
              <a:t>stworzenie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kopii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istniejącego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repozytorium</a:t>
            </a:r>
            <a:endParaRPr lang="pl-PL" dirty="0">
              <a:solidFill>
                <a:schemeClr val="bg2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</a:t>
            </a:r>
            <a:r>
              <a:rPr lang="en-US" b="1" dirty="0">
                <a:solidFill>
                  <a:schemeClr val="lt1"/>
                </a:solidFill>
              </a:rPr>
              <a:t>cd &lt;</a:t>
            </a:r>
            <a:r>
              <a:rPr lang="en-US" b="1" dirty="0" err="1">
                <a:solidFill>
                  <a:schemeClr val="lt1"/>
                </a:solidFill>
              </a:rPr>
              <a:t>file_name</a:t>
            </a:r>
            <a:r>
              <a:rPr lang="en-US" b="1" dirty="0">
                <a:solidFill>
                  <a:schemeClr val="lt1"/>
                </a:solidFill>
              </a:rPr>
              <a:t>&gt; </a:t>
            </a:r>
            <a:r>
              <a:rPr lang="pl-PL" dirty="0">
                <a:solidFill>
                  <a:schemeClr val="bg2"/>
                </a:solidFill>
              </a:rPr>
              <a:t>- prz</a:t>
            </a:r>
            <a:r>
              <a:rPr lang="en-US" dirty="0" err="1">
                <a:solidFill>
                  <a:schemeClr val="bg2"/>
                </a:solidFill>
              </a:rPr>
              <a:t>ejście</a:t>
            </a:r>
            <a:r>
              <a:rPr lang="en-US" dirty="0">
                <a:solidFill>
                  <a:schemeClr val="bg2"/>
                </a:solidFill>
              </a:rPr>
              <a:t> do </a:t>
            </a:r>
            <a:r>
              <a:rPr lang="en-US" dirty="0" err="1">
                <a:solidFill>
                  <a:schemeClr val="bg2"/>
                </a:solidFill>
              </a:rPr>
              <a:t>katalogu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</a:t>
            </a:r>
            <a:r>
              <a:rPr lang="pl-PL" b="1" dirty="0" err="1">
                <a:solidFill>
                  <a:schemeClr val="lt1"/>
                </a:solidFill>
              </a:rPr>
              <a:t>ls</a:t>
            </a:r>
            <a:r>
              <a:rPr lang="pl-PL" b="1" dirty="0">
                <a:solidFill>
                  <a:schemeClr val="lt1"/>
                </a:solidFill>
              </a:rPr>
              <a:t> –A </a:t>
            </a:r>
            <a:r>
              <a:rPr lang="pl-PL" dirty="0">
                <a:solidFill>
                  <a:schemeClr val="bg2"/>
                </a:solidFill>
              </a:rPr>
              <a:t>– polecenie wyświetla pliki w katalogu również te ukryte</a:t>
            </a:r>
          </a:p>
          <a:p>
            <a:r>
              <a:rPr lang="pl-PL" b="1" dirty="0">
                <a:solidFill>
                  <a:schemeClr val="lt1"/>
                </a:solidFill>
              </a:rPr>
              <a:t>$ </a:t>
            </a:r>
            <a:r>
              <a:rPr lang="en-US" b="1" dirty="0" err="1">
                <a:solidFill>
                  <a:schemeClr val="lt1"/>
                </a:solidFill>
              </a:rPr>
              <a:t>mkdir</a:t>
            </a:r>
            <a:r>
              <a:rPr lang="en-US" b="1" dirty="0">
                <a:solidFill>
                  <a:schemeClr val="lt1"/>
                </a:solidFill>
              </a:rPr>
              <a:t> &lt;</a:t>
            </a:r>
            <a:r>
              <a:rPr lang="en-US" b="1" dirty="0" err="1">
                <a:solidFill>
                  <a:schemeClr val="lt1"/>
                </a:solidFill>
              </a:rPr>
              <a:t>file_name</a:t>
            </a:r>
            <a:r>
              <a:rPr lang="en-US" b="1" dirty="0">
                <a:solidFill>
                  <a:schemeClr val="lt1"/>
                </a:solidFill>
              </a:rPr>
              <a:t>&gt; </a:t>
            </a:r>
            <a:r>
              <a:rPr lang="en-US" dirty="0">
                <a:solidFill>
                  <a:schemeClr val="bg2"/>
                </a:solidFill>
              </a:rPr>
              <a:t>- </a:t>
            </a:r>
            <a:r>
              <a:rPr lang="en-US" dirty="0" err="1">
                <a:solidFill>
                  <a:schemeClr val="bg2"/>
                </a:solidFill>
              </a:rPr>
              <a:t>utworzenie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nowego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katalogu</a:t>
            </a:r>
            <a:r>
              <a:rPr lang="en-US" dirty="0">
                <a:solidFill>
                  <a:schemeClr val="bg2"/>
                </a:solidFill>
              </a:rPr>
              <a:t> </a:t>
            </a:r>
            <a:endParaRPr lang="pl-PL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0190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5920352" cy="1797803"/>
          </a:xfrm>
        </p:spPr>
        <p:txBody>
          <a:bodyPr/>
          <a:lstStyle/>
          <a:p>
            <a:pPr algn="ctr"/>
            <a:r>
              <a:rPr lang="pl-PL" dirty="0"/>
              <a:t>Zadanie 5</a:t>
            </a:r>
            <a:r>
              <a:rPr lang="en-US" dirty="0"/>
              <a:t> c.d.</a:t>
            </a:r>
            <a:endParaRPr lang="pl-P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865155" y="1776322"/>
            <a:ext cx="9593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Dodaj zawartość całego katalogu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Rz</a:t>
            </a:r>
            <a:r>
              <a:rPr lang="en-US" dirty="0">
                <a:solidFill>
                  <a:schemeClr val="bg2"/>
                </a:solidFill>
              </a:rPr>
              <a:t>[nr]</a:t>
            </a:r>
            <a:r>
              <a:rPr lang="pl-PL" dirty="0">
                <a:solidFill>
                  <a:schemeClr val="bg2"/>
                </a:solidFill>
              </a:rPr>
              <a:t> do staging area + sprawdź status</a:t>
            </a: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Wyświetl listę zmian w śledzonych plikach</a:t>
            </a:r>
          </a:p>
          <a:p>
            <a:pPr marL="342900" indent="-342900">
              <a:buFont typeface="+mj-lt"/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Utwórz commita podając komentarz </a:t>
            </a:r>
            <a:r>
              <a:rPr lang="en-US" dirty="0">
                <a:solidFill>
                  <a:schemeClr val="bg2"/>
                </a:solidFill>
              </a:rPr>
              <a:t>z </a:t>
            </a:r>
            <a:r>
              <a:rPr lang="en-US" dirty="0" err="1">
                <a:solidFill>
                  <a:schemeClr val="bg2"/>
                </a:solidFill>
              </a:rPr>
              <a:t>numerem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grupy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rzędu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swoim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imieniem</a:t>
            </a:r>
            <a:endParaRPr lang="pl-PL" dirty="0">
              <a:solidFill>
                <a:schemeClr val="bg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Wyświetl historię logów repozytorium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B6AB77-172E-44FF-8A8E-47027AEB3A8D}"/>
              </a:ext>
            </a:extLst>
          </p:cNvPr>
          <p:cNvSpPr txBox="1"/>
          <p:nvPr/>
        </p:nvSpPr>
        <p:spPr>
          <a:xfrm>
            <a:off x="865155" y="4703381"/>
            <a:ext cx="10143639" cy="1952806"/>
          </a:xfrm>
          <a:prstGeom prst="rect">
            <a:avLst/>
          </a:prstGeom>
          <a:solidFill>
            <a:schemeClr val="tx1"/>
          </a:solidFill>
          <a:ln w="69850" cmpd="thinThick">
            <a:noFill/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b="1" dirty="0">
                <a:solidFill>
                  <a:srgbClr val="60A73E"/>
                </a:solidFill>
              </a:rPr>
              <a:t>ŚCIĄGAWKA:</a:t>
            </a:r>
          </a:p>
          <a:p>
            <a:endParaRPr lang="pl-PL" b="1" dirty="0">
              <a:solidFill>
                <a:srgbClr val="60A73E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git add </a:t>
            </a:r>
            <a:r>
              <a:rPr lang="pl-PL" dirty="0">
                <a:solidFill>
                  <a:schemeClr val="bg2"/>
                </a:solidFill>
              </a:rPr>
              <a:t>–  dodanie pliku/plików do staging area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git diff </a:t>
            </a:r>
            <a:r>
              <a:rPr lang="pl-PL" dirty="0">
                <a:solidFill>
                  <a:schemeClr val="bg2"/>
                </a:solidFill>
              </a:rPr>
              <a:t>– wyświetlenie zmian w śledzonych plikach</a:t>
            </a:r>
          </a:p>
          <a:p>
            <a:r>
              <a:rPr lang="pl-PL" b="1" dirty="0">
                <a:solidFill>
                  <a:schemeClr val="lt1"/>
                </a:solidFill>
              </a:rPr>
              <a:t>$ git </a:t>
            </a:r>
            <a:r>
              <a:rPr lang="pl-PL" b="1" dirty="0" err="1">
                <a:solidFill>
                  <a:schemeClr val="lt1"/>
                </a:solidFill>
              </a:rPr>
              <a:t>commit</a:t>
            </a:r>
            <a:r>
              <a:rPr lang="en-US" b="1" dirty="0">
                <a:solidFill>
                  <a:schemeClr val="lt1"/>
                </a:solidFill>
              </a:rPr>
              <a:t> –m &lt;message&gt;</a:t>
            </a:r>
            <a:r>
              <a:rPr lang="pl-PL" b="1" dirty="0">
                <a:solidFill>
                  <a:schemeClr val="lt1"/>
                </a:solidFill>
              </a:rPr>
              <a:t> </a:t>
            </a:r>
            <a:r>
              <a:rPr lang="pl-PL" dirty="0">
                <a:solidFill>
                  <a:schemeClr val="bg2"/>
                </a:solidFill>
              </a:rPr>
              <a:t>– zapisanie </a:t>
            </a:r>
            <a:r>
              <a:rPr lang="en-US" dirty="0" err="1">
                <a:solidFill>
                  <a:schemeClr val="bg2"/>
                </a:solidFill>
              </a:rPr>
              <a:t>commita</a:t>
            </a:r>
            <a:r>
              <a:rPr lang="en-US" dirty="0">
                <a:solidFill>
                  <a:schemeClr val="bg2"/>
                </a:solidFill>
              </a:rPr>
              <a:t> z </a:t>
            </a:r>
            <a:r>
              <a:rPr lang="en-US" dirty="0" err="1">
                <a:solidFill>
                  <a:schemeClr val="bg2"/>
                </a:solidFill>
              </a:rPr>
              <a:t>komentarzem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git log </a:t>
            </a:r>
            <a:r>
              <a:rPr lang="pl-PL" dirty="0">
                <a:solidFill>
                  <a:schemeClr val="bg2"/>
                </a:solidFill>
              </a:rPr>
              <a:t>– wyświetlenie listy stworzonych commitów (--oneline, --grep, --author</a:t>
            </a:r>
            <a:r>
              <a:rPr lang="en-US" dirty="0">
                <a:solidFill>
                  <a:schemeClr val="bg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366969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1" y="1380535"/>
            <a:ext cx="10515600" cy="237404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branch</a:t>
            </a:r>
            <a:r>
              <a:rPr lang="pl-PL" sz="1800" b="1" dirty="0">
                <a:solidFill>
                  <a:schemeClr val="accent2"/>
                </a:solidFill>
              </a:rPr>
              <a:t> &lt;</a:t>
            </a:r>
            <a:r>
              <a:rPr lang="pl-PL" sz="1800" b="1" dirty="0" err="1">
                <a:solidFill>
                  <a:schemeClr val="accent2"/>
                </a:solidFill>
              </a:rPr>
              <a:t>nazwa_brancha</a:t>
            </a:r>
            <a:r>
              <a:rPr lang="pl-PL" sz="1800" b="1" dirty="0">
                <a:solidFill>
                  <a:schemeClr val="accent2"/>
                </a:solidFill>
              </a:rPr>
              <a:t>&gt; </a:t>
            </a:r>
            <a:r>
              <a:rPr lang="pl-PL" sz="1800" dirty="0"/>
              <a:t>– utworzenie nowego brancha</a:t>
            </a:r>
          </a:p>
          <a:p>
            <a:pPr marL="0" indent="0" algn="just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checkout</a:t>
            </a:r>
            <a:r>
              <a:rPr lang="pl-PL" sz="1800" b="1" dirty="0">
                <a:solidFill>
                  <a:schemeClr val="accent2"/>
                </a:solidFill>
              </a:rPr>
              <a:t> &lt;</a:t>
            </a:r>
            <a:r>
              <a:rPr lang="pl-PL" sz="1800" b="1" dirty="0" err="1">
                <a:solidFill>
                  <a:schemeClr val="accent2"/>
                </a:solidFill>
              </a:rPr>
              <a:t>nazwa_brancha</a:t>
            </a:r>
            <a:r>
              <a:rPr lang="pl-PL" sz="1800" b="1" dirty="0">
                <a:solidFill>
                  <a:schemeClr val="accent2"/>
                </a:solidFill>
              </a:rPr>
              <a:t>&gt; </a:t>
            </a:r>
            <a:r>
              <a:rPr lang="pl-PL" sz="1800" dirty="0"/>
              <a:t>– przełączenie się na danego brancha w repozytorium</a:t>
            </a:r>
          </a:p>
          <a:p>
            <a:pPr marL="0" indent="0" algn="just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checkout</a:t>
            </a:r>
            <a:r>
              <a:rPr lang="pl-PL" sz="1800" b="1" dirty="0">
                <a:solidFill>
                  <a:schemeClr val="accent2"/>
                </a:solidFill>
              </a:rPr>
              <a:t> –b &lt;</a:t>
            </a:r>
            <a:r>
              <a:rPr lang="pl-PL" sz="1800" b="1" dirty="0" err="1">
                <a:solidFill>
                  <a:schemeClr val="accent2"/>
                </a:solidFill>
              </a:rPr>
              <a:t>nazwa_brancha</a:t>
            </a:r>
            <a:r>
              <a:rPr lang="pl-PL" sz="1800" b="1" dirty="0">
                <a:solidFill>
                  <a:schemeClr val="accent2"/>
                </a:solidFill>
              </a:rPr>
              <a:t>&gt; </a:t>
            </a:r>
            <a:r>
              <a:rPr lang="pl-PL" sz="1800" dirty="0"/>
              <a:t>- utworzenie nowego brancha i przełączenie się na niego</a:t>
            </a:r>
          </a:p>
          <a:p>
            <a:pPr marL="0" indent="0" algn="just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checkout</a:t>
            </a:r>
            <a:r>
              <a:rPr lang="pl-PL" sz="1800" b="1" dirty="0">
                <a:solidFill>
                  <a:schemeClr val="accent2"/>
                </a:solidFill>
              </a:rPr>
              <a:t> –a </a:t>
            </a:r>
            <a:r>
              <a:rPr lang="pl-PL" sz="1800" dirty="0"/>
              <a:t>– wylistowanie </a:t>
            </a:r>
            <a:r>
              <a:rPr lang="pl-PL" sz="1800" dirty="0" err="1"/>
              <a:t>branchy</a:t>
            </a:r>
            <a:endParaRPr lang="pl-PL" sz="1800" dirty="0"/>
          </a:p>
          <a:p>
            <a:pPr marL="0" indent="0" algn="just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checkout</a:t>
            </a:r>
            <a:r>
              <a:rPr lang="pl-PL" sz="1800" b="1" dirty="0">
                <a:solidFill>
                  <a:schemeClr val="accent2"/>
                </a:solidFill>
              </a:rPr>
              <a:t> –d &lt;</a:t>
            </a:r>
            <a:r>
              <a:rPr lang="pl-PL" sz="1800" b="1" dirty="0" err="1">
                <a:solidFill>
                  <a:schemeClr val="accent2"/>
                </a:solidFill>
              </a:rPr>
              <a:t>nazwa_brancha</a:t>
            </a:r>
            <a:r>
              <a:rPr lang="pl-PL" sz="1800" b="1" dirty="0">
                <a:solidFill>
                  <a:schemeClr val="accent2"/>
                </a:solidFill>
              </a:rPr>
              <a:t>&gt; </a:t>
            </a:r>
            <a:r>
              <a:rPr lang="pl-PL" sz="1800" dirty="0"/>
              <a:t>- usunięcie </a:t>
            </a:r>
            <a:r>
              <a:rPr lang="pl-PL" sz="1800" dirty="0" err="1"/>
              <a:t>brancha</a:t>
            </a:r>
            <a:endParaRPr lang="pl-PL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136"/>
            <a:ext cx="10515600" cy="1325563"/>
          </a:xfrm>
        </p:spPr>
        <p:txBody>
          <a:bodyPr>
            <a:normAutofit/>
          </a:bodyPr>
          <a:lstStyle/>
          <a:p>
            <a:r>
              <a:rPr lang="pl-PL" dirty="0"/>
              <a:t>Praca z </a:t>
            </a:r>
            <a:r>
              <a:rPr lang="pl-PL" dirty="0" err="1"/>
              <a:t>branchami</a:t>
            </a:r>
            <a:endParaRPr lang="pl-PL" sz="3100" dirty="0">
              <a:solidFill>
                <a:srgbClr val="61A83F"/>
              </a:solidFill>
            </a:endParaRP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7E321F09-9CDF-3A4C-86F8-DE89F711BEB8}"/>
              </a:ext>
            </a:extLst>
          </p:cNvPr>
          <p:cNvSpPr txBox="1">
            <a:spLocks/>
          </p:cNvSpPr>
          <p:nvPr/>
        </p:nvSpPr>
        <p:spPr>
          <a:xfrm>
            <a:off x="838198" y="3935571"/>
            <a:ext cx="10515599" cy="1339255"/>
          </a:xfrm>
          <a:prstGeom prst="rect">
            <a:avLst/>
          </a:prstGeom>
          <a:ln w="38100">
            <a:solidFill>
              <a:srgbClr val="61A83F"/>
            </a:solidFill>
            <a:prstDash val="dash"/>
          </a:ln>
        </p:spPr>
        <p:txBody>
          <a:bodyPr vert="horz" lIns="91440" tIns="45720" rIns="91440" bIns="45720" numCol="1" rtlCol="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tx2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pl-PL" sz="1800" b="1" dirty="0"/>
              <a:t>    Dobre praktyki:</a:t>
            </a:r>
          </a:p>
          <a:p>
            <a:pPr algn="just">
              <a:buClr>
                <a:srgbClr val="61A83F"/>
              </a:buClr>
              <a:buFont typeface="Wingdings" pitchFamily="2" charset="2"/>
              <a:buChar char="ü"/>
            </a:pPr>
            <a:r>
              <a:rPr lang="pl-PL" sz="1800" dirty="0"/>
              <a:t>„master” to wersja działająca</a:t>
            </a:r>
          </a:p>
          <a:p>
            <a:pPr algn="just">
              <a:buClr>
                <a:srgbClr val="61A83F"/>
              </a:buClr>
              <a:buFont typeface="Wingdings" pitchFamily="2" charset="2"/>
              <a:buChar char="ü"/>
            </a:pPr>
            <a:r>
              <a:rPr lang="pl-PL" sz="1800" dirty="0"/>
              <a:t>nazwa </a:t>
            </a:r>
            <a:r>
              <a:rPr lang="pl-PL" sz="1800" dirty="0" err="1"/>
              <a:t>brancha</a:t>
            </a:r>
            <a:r>
              <a:rPr lang="pl-PL" sz="1800" dirty="0"/>
              <a:t> powinna być zwięzła i jasna np.: „issue-1234”</a:t>
            </a:r>
          </a:p>
        </p:txBody>
      </p:sp>
    </p:spTree>
    <p:extLst>
      <p:ext uri="{BB962C8B-B14F-4D97-AF65-F5344CB8AC3E}">
        <p14:creationId xmlns:p14="http://schemas.microsoft.com/office/powerpoint/2010/main" val="37743424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323" y="463115"/>
            <a:ext cx="5920352" cy="1797803"/>
          </a:xfrm>
        </p:spPr>
        <p:txBody>
          <a:bodyPr/>
          <a:lstStyle/>
          <a:p>
            <a:r>
              <a:rPr lang="pl-PL" dirty="0"/>
              <a:t>Zadanie 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698713" y="1973636"/>
            <a:ext cx="95934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Stwórz nowy branch </a:t>
            </a:r>
            <a:r>
              <a:rPr lang="pl-PL" i="1" dirty="0"/>
              <a:t>feature</a:t>
            </a:r>
            <a:r>
              <a:rPr lang="en-US" i="1" dirty="0"/>
              <a:t>_[</a:t>
            </a:r>
            <a:r>
              <a:rPr lang="en-US" i="1" dirty="0" err="1"/>
              <a:t>imie</a:t>
            </a:r>
            <a:r>
              <a:rPr lang="en-US" i="1" dirty="0"/>
              <a:t>]</a:t>
            </a:r>
            <a:r>
              <a:rPr lang="pl-PL" i="1" dirty="0">
                <a:solidFill>
                  <a:schemeClr val="bg2"/>
                </a:solidFill>
              </a:rPr>
              <a:t> </a:t>
            </a:r>
            <a:r>
              <a:rPr lang="pl-PL" dirty="0">
                <a:solidFill>
                  <a:schemeClr val="bg2"/>
                </a:solidFill>
              </a:rPr>
              <a:t>w projekcie</a:t>
            </a:r>
          </a:p>
          <a:p>
            <a:pPr marL="457200" indent="-457200"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Przełącz się na nowy </a:t>
            </a:r>
            <a:r>
              <a:rPr lang="pl-PL" dirty="0" err="1">
                <a:solidFill>
                  <a:schemeClr val="bg2"/>
                </a:solidFill>
              </a:rPr>
              <a:t>branch</a:t>
            </a:r>
            <a:endParaRPr lang="pl-PL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Dodaj miesiąc urodzenia do nazwy pliku</a:t>
            </a:r>
            <a:r>
              <a:rPr lang="en-US" dirty="0">
                <a:solidFill>
                  <a:schemeClr val="bg2"/>
                </a:solidFill>
              </a:rPr>
              <a:t> (np. Julia_luty.txt)</a:t>
            </a:r>
            <a:r>
              <a:rPr lang="pl-PL" dirty="0">
                <a:solidFill>
                  <a:schemeClr val="bg2"/>
                </a:solidFill>
              </a:rPr>
              <a:t> </a:t>
            </a:r>
            <a:endParaRPr lang="en-US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S</a:t>
            </a:r>
            <a:r>
              <a:rPr lang="pl-PL" dirty="0">
                <a:solidFill>
                  <a:schemeClr val="bg2"/>
                </a:solidFill>
              </a:rPr>
              <a:t>twórz commita</a:t>
            </a:r>
            <a:r>
              <a:rPr lang="en-US" dirty="0">
                <a:solidFill>
                  <a:schemeClr val="bg2"/>
                </a:solidFill>
              </a:rPr>
              <a:t> (</a:t>
            </a:r>
            <a:r>
              <a:rPr lang="en-US" dirty="0" err="1">
                <a:solidFill>
                  <a:schemeClr val="bg2"/>
                </a:solidFill>
              </a:rPr>
              <a:t>pamiętaj</a:t>
            </a:r>
            <a:r>
              <a:rPr lang="en-US" dirty="0">
                <a:solidFill>
                  <a:schemeClr val="bg2"/>
                </a:solidFill>
              </a:rPr>
              <a:t> o </a:t>
            </a:r>
            <a:r>
              <a:rPr lang="en-US" dirty="0" err="1">
                <a:solidFill>
                  <a:schemeClr val="bg2"/>
                </a:solidFill>
              </a:rPr>
              <a:t>poleceniu</a:t>
            </a:r>
            <a:r>
              <a:rPr lang="en-US" dirty="0">
                <a:solidFill>
                  <a:schemeClr val="bg2"/>
                </a:solidFill>
              </a:rPr>
              <a:t> git add)</a:t>
            </a:r>
            <a:endParaRPr lang="pl-PL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Przełącz się na </a:t>
            </a:r>
            <a:r>
              <a:rPr lang="pl-PL" dirty="0" err="1">
                <a:solidFill>
                  <a:schemeClr val="bg2"/>
                </a:solidFill>
              </a:rPr>
              <a:t>brancha</a:t>
            </a:r>
            <a:r>
              <a:rPr lang="pl-PL" dirty="0">
                <a:solidFill>
                  <a:schemeClr val="bg2"/>
                </a:solidFill>
              </a:rPr>
              <a:t> </a:t>
            </a:r>
            <a:r>
              <a:rPr lang="pl-PL" i="1" dirty="0"/>
              <a:t>master</a:t>
            </a:r>
          </a:p>
          <a:p>
            <a:pPr marL="457200" indent="-457200"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Przeanalizuj logi snapshotów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7A5C8-8E30-E640-81C7-F2732EF69A9C}"/>
              </a:ext>
            </a:extLst>
          </p:cNvPr>
          <p:cNvSpPr txBox="1"/>
          <p:nvPr/>
        </p:nvSpPr>
        <p:spPr>
          <a:xfrm>
            <a:off x="764584" y="3929211"/>
            <a:ext cx="10143639" cy="2783803"/>
          </a:xfrm>
          <a:prstGeom prst="rect">
            <a:avLst/>
          </a:prstGeom>
          <a:solidFill>
            <a:schemeClr val="tx1"/>
          </a:solidFill>
          <a:ln w="69850" cmpd="thinThick">
            <a:noFill/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b="1" dirty="0">
                <a:solidFill>
                  <a:srgbClr val="60A73E"/>
                </a:solidFill>
              </a:rPr>
              <a:t>ŚCIĄGAWKA:</a:t>
            </a:r>
          </a:p>
          <a:p>
            <a:endParaRPr lang="pl-PL" b="1" dirty="0">
              <a:solidFill>
                <a:srgbClr val="60A73E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git </a:t>
            </a:r>
            <a:r>
              <a:rPr lang="pl-PL" b="1" dirty="0" err="1">
                <a:solidFill>
                  <a:schemeClr val="lt1"/>
                </a:solidFill>
              </a:rPr>
              <a:t>checkout</a:t>
            </a:r>
            <a:r>
              <a:rPr lang="pl-PL" b="1" dirty="0">
                <a:solidFill>
                  <a:schemeClr val="lt1"/>
                </a:solidFill>
              </a:rPr>
              <a:t> –b &lt;branch&gt; </a:t>
            </a:r>
            <a:r>
              <a:rPr lang="pl-PL" dirty="0">
                <a:solidFill>
                  <a:schemeClr val="bg2"/>
                </a:solidFill>
              </a:rPr>
              <a:t>- utworzenie i przełączenie się na nowego brancha</a:t>
            </a:r>
          </a:p>
          <a:p>
            <a:r>
              <a:rPr lang="pl-PL" b="1" dirty="0">
                <a:solidFill>
                  <a:schemeClr val="lt1"/>
                </a:solidFill>
              </a:rPr>
              <a:t>$ git </a:t>
            </a:r>
            <a:r>
              <a:rPr lang="pl-PL" b="1" dirty="0" err="1">
                <a:solidFill>
                  <a:schemeClr val="lt1"/>
                </a:solidFill>
              </a:rPr>
              <a:t>checkout</a:t>
            </a:r>
            <a:r>
              <a:rPr lang="pl-PL" b="1" dirty="0">
                <a:solidFill>
                  <a:schemeClr val="lt1"/>
                </a:solidFill>
              </a:rPr>
              <a:t> &lt;branch&gt; </a:t>
            </a:r>
            <a:r>
              <a:rPr lang="pl-PL" dirty="0">
                <a:solidFill>
                  <a:schemeClr val="bg2"/>
                </a:solidFill>
              </a:rPr>
              <a:t>- przełączenie się na istniejącego brancha</a:t>
            </a:r>
          </a:p>
          <a:p>
            <a:r>
              <a:rPr lang="pl-PL" b="1" dirty="0">
                <a:solidFill>
                  <a:schemeClr val="lt1"/>
                </a:solidFill>
              </a:rPr>
              <a:t>$ git status </a:t>
            </a:r>
            <a:r>
              <a:rPr lang="pl-PL" dirty="0">
                <a:solidFill>
                  <a:schemeClr val="bg2"/>
                </a:solidFill>
              </a:rPr>
              <a:t>– wyświetlenie informacji o stanie repozytorium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git </a:t>
            </a:r>
            <a:r>
              <a:rPr lang="en-US" b="1" dirty="0">
                <a:solidFill>
                  <a:schemeClr val="lt1"/>
                </a:solidFill>
              </a:rPr>
              <a:t>mv &lt;</a:t>
            </a:r>
            <a:r>
              <a:rPr lang="en-US" b="1" dirty="0" err="1">
                <a:solidFill>
                  <a:schemeClr val="lt1"/>
                </a:solidFill>
              </a:rPr>
              <a:t>old_file_name</a:t>
            </a:r>
            <a:r>
              <a:rPr lang="en-US" b="1" dirty="0">
                <a:solidFill>
                  <a:schemeClr val="lt1"/>
                </a:solidFill>
              </a:rPr>
              <a:t>&gt; &lt;</a:t>
            </a:r>
            <a:r>
              <a:rPr lang="en-US" b="1" dirty="0" err="1">
                <a:solidFill>
                  <a:schemeClr val="lt1"/>
                </a:solidFill>
              </a:rPr>
              <a:t>new_file_name</a:t>
            </a:r>
            <a:r>
              <a:rPr lang="en-US" b="1" dirty="0">
                <a:solidFill>
                  <a:schemeClr val="lt1"/>
                </a:solidFill>
              </a:rPr>
              <a:t>&gt;</a:t>
            </a:r>
            <a:r>
              <a:rPr lang="pl-PL" b="1" dirty="0">
                <a:solidFill>
                  <a:schemeClr val="lt1"/>
                </a:solidFill>
              </a:rPr>
              <a:t> </a:t>
            </a:r>
            <a:r>
              <a:rPr lang="pl-PL" dirty="0">
                <a:solidFill>
                  <a:schemeClr val="bg2"/>
                </a:solidFill>
              </a:rPr>
              <a:t>–</a:t>
            </a:r>
            <a:r>
              <a:rPr lang="en-US" dirty="0" err="1">
                <a:solidFill>
                  <a:schemeClr val="bg2"/>
                </a:solidFill>
              </a:rPr>
              <a:t>zmiana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nazwy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pliku</a:t>
            </a:r>
            <a:r>
              <a:rPr lang="en-US" dirty="0">
                <a:solidFill>
                  <a:schemeClr val="bg2"/>
                </a:solidFill>
              </a:rPr>
              <a:t> </a:t>
            </a:r>
          </a:p>
          <a:p>
            <a:r>
              <a:rPr lang="pl-PL" b="1" dirty="0">
                <a:solidFill>
                  <a:schemeClr val="lt1"/>
                </a:solidFill>
              </a:rPr>
              <a:t>$ git add &lt;</a:t>
            </a:r>
            <a:r>
              <a:rPr lang="en-US" b="1" dirty="0" err="1">
                <a:solidFill>
                  <a:schemeClr val="lt1"/>
                </a:solidFill>
              </a:rPr>
              <a:t>file_name</a:t>
            </a:r>
            <a:r>
              <a:rPr lang="pl-PL" b="1" dirty="0">
                <a:solidFill>
                  <a:schemeClr val="lt1"/>
                </a:solidFill>
              </a:rPr>
              <a:t>&gt; </a:t>
            </a:r>
            <a:r>
              <a:rPr lang="pl-PL" dirty="0">
                <a:solidFill>
                  <a:schemeClr val="bg2"/>
                </a:solidFill>
              </a:rPr>
              <a:t>–  dodanie pliku/plików do staging area</a:t>
            </a:r>
          </a:p>
          <a:p>
            <a:r>
              <a:rPr lang="pl-PL" b="1" dirty="0">
                <a:solidFill>
                  <a:schemeClr val="lt1"/>
                </a:solidFill>
              </a:rPr>
              <a:t>$ git commit –m &lt;</a:t>
            </a:r>
            <a:r>
              <a:rPr lang="en-US" b="1" dirty="0">
                <a:solidFill>
                  <a:schemeClr val="lt1"/>
                </a:solidFill>
              </a:rPr>
              <a:t>message</a:t>
            </a:r>
            <a:r>
              <a:rPr lang="pl-PL" b="1" dirty="0">
                <a:solidFill>
                  <a:schemeClr val="lt1"/>
                </a:solidFill>
              </a:rPr>
              <a:t>&gt; </a:t>
            </a:r>
            <a:r>
              <a:rPr lang="pl-PL" dirty="0">
                <a:solidFill>
                  <a:schemeClr val="bg2"/>
                </a:solidFill>
              </a:rPr>
              <a:t>– zapisanie commita</a:t>
            </a:r>
          </a:p>
          <a:p>
            <a:r>
              <a:rPr lang="pl-PL" b="1" dirty="0">
                <a:solidFill>
                  <a:schemeClr val="lt1"/>
                </a:solidFill>
              </a:rPr>
              <a:t>$ git log –-</a:t>
            </a:r>
            <a:r>
              <a:rPr lang="pl-PL" b="1" dirty="0" err="1">
                <a:solidFill>
                  <a:schemeClr val="lt1"/>
                </a:solidFill>
              </a:rPr>
              <a:t>graph</a:t>
            </a:r>
            <a:r>
              <a:rPr lang="pl-PL" b="1" dirty="0">
                <a:solidFill>
                  <a:schemeClr val="lt1"/>
                </a:solidFill>
              </a:rPr>
              <a:t> --</a:t>
            </a:r>
            <a:r>
              <a:rPr lang="pl-PL" b="1" dirty="0" err="1">
                <a:solidFill>
                  <a:schemeClr val="lt1"/>
                </a:solidFill>
              </a:rPr>
              <a:t>oneline</a:t>
            </a:r>
            <a:r>
              <a:rPr lang="pl-PL" b="1" dirty="0">
                <a:solidFill>
                  <a:schemeClr val="lt1"/>
                </a:solidFill>
              </a:rPr>
              <a:t> </a:t>
            </a:r>
            <a:r>
              <a:rPr lang="pl-PL" dirty="0">
                <a:solidFill>
                  <a:schemeClr val="bg2"/>
                </a:solidFill>
              </a:rPr>
              <a:t>– wyświetlenie grafu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7DBF548-27D1-3745-A2E0-D3F70F98B9A0}"/>
              </a:ext>
            </a:extLst>
          </p:cNvPr>
          <p:cNvGrpSpPr/>
          <p:nvPr/>
        </p:nvGrpSpPr>
        <p:grpSpPr>
          <a:xfrm>
            <a:off x="9295425" y="360537"/>
            <a:ext cx="2484725" cy="3437047"/>
            <a:chOff x="9295425" y="360537"/>
            <a:chExt cx="2484725" cy="3437047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EAD04B7C-D0FE-EE46-A81F-2B2E81E2E220}"/>
                </a:ext>
              </a:extLst>
            </p:cNvPr>
            <p:cNvSpPr/>
            <p:nvPr/>
          </p:nvSpPr>
          <p:spPr>
            <a:xfrm>
              <a:off x="10292165" y="360537"/>
              <a:ext cx="602453" cy="542786"/>
            </a:xfrm>
            <a:prstGeom prst="ellipse">
              <a:avLst/>
            </a:prstGeom>
            <a:ln>
              <a:solidFill>
                <a:srgbClr val="558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sz="1400" dirty="0"/>
                <a:t>C1 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B16704-74F1-BD44-B956-42FFD31DF76C}"/>
                </a:ext>
              </a:extLst>
            </p:cNvPr>
            <p:cNvSpPr/>
            <p:nvPr/>
          </p:nvSpPr>
          <p:spPr>
            <a:xfrm>
              <a:off x="10292166" y="1139629"/>
              <a:ext cx="616057" cy="542786"/>
            </a:xfrm>
            <a:prstGeom prst="ellipse">
              <a:avLst/>
            </a:prstGeom>
            <a:ln>
              <a:solidFill>
                <a:srgbClr val="558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sz="1400" dirty="0"/>
                <a:t>C2  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845FD19-33ED-4648-948B-BE4B7BC66FD9}"/>
                </a:ext>
              </a:extLst>
            </p:cNvPr>
            <p:cNvSpPr/>
            <p:nvPr/>
          </p:nvSpPr>
          <p:spPr>
            <a:xfrm>
              <a:off x="10292167" y="1877098"/>
              <a:ext cx="616056" cy="526593"/>
            </a:xfrm>
            <a:prstGeom prst="ellipse">
              <a:avLst/>
            </a:prstGeom>
            <a:ln>
              <a:solidFill>
                <a:srgbClr val="558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sz="1400" dirty="0"/>
                <a:t>C3     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C187646-B36C-7D41-B4BB-042E874F8230}"/>
                </a:ext>
              </a:extLst>
            </p:cNvPr>
            <p:cNvSpPr/>
            <p:nvPr/>
          </p:nvSpPr>
          <p:spPr>
            <a:xfrm>
              <a:off x="9593450" y="2609107"/>
              <a:ext cx="643258" cy="569077"/>
            </a:xfrm>
            <a:prstGeom prst="ellipse">
              <a:avLst/>
            </a:prstGeom>
            <a:ln>
              <a:solidFill>
                <a:srgbClr val="558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sz="1400" dirty="0"/>
                <a:t>C5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03F4EAB-2A3D-7B49-8670-59BCB11937B5}"/>
                </a:ext>
              </a:extLst>
            </p:cNvPr>
            <p:cNvSpPr/>
            <p:nvPr/>
          </p:nvSpPr>
          <p:spPr>
            <a:xfrm>
              <a:off x="10998442" y="2635398"/>
              <a:ext cx="616056" cy="542786"/>
            </a:xfrm>
            <a:prstGeom prst="ellipse">
              <a:avLst/>
            </a:prstGeom>
            <a:ln>
              <a:solidFill>
                <a:srgbClr val="558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sz="1400" dirty="0"/>
                <a:t>C4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E733793-EE7E-C644-A9CD-03E287D8FB7B}"/>
                </a:ext>
              </a:extLst>
            </p:cNvPr>
            <p:cNvCxnSpPr>
              <a:cxnSpLocks/>
              <a:stCxn id="2" idx="4"/>
              <a:endCxn id="7" idx="0"/>
            </p:cNvCxnSpPr>
            <p:nvPr/>
          </p:nvCxnSpPr>
          <p:spPr>
            <a:xfrm>
              <a:off x="10593392" y="903323"/>
              <a:ext cx="6803" cy="2363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6708CCA-C1C8-9446-91F7-A3111CEE86EC}"/>
                </a:ext>
              </a:extLst>
            </p:cNvPr>
            <p:cNvCxnSpPr>
              <a:cxnSpLocks/>
              <a:stCxn id="7" idx="4"/>
              <a:endCxn id="8" idx="0"/>
            </p:cNvCxnSpPr>
            <p:nvPr/>
          </p:nvCxnSpPr>
          <p:spPr>
            <a:xfrm>
              <a:off x="10600195" y="1682415"/>
              <a:ext cx="0" cy="1946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F634F73-F688-164B-9A1C-3F519F81E850}"/>
                </a:ext>
              </a:extLst>
            </p:cNvPr>
            <p:cNvCxnSpPr>
              <a:cxnSpLocks/>
              <a:stCxn id="8" idx="4"/>
              <a:endCxn id="9" idx="7"/>
            </p:cNvCxnSpPr>
            <p:nvPr/>
          </p:nvCxnSpPr>
          <p:spPr>
            <a:xfrm flipH="1">
              <a:off x="10142505" y="2403691"/>
              <a:ext cx="457690" cy="288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4E1CC8F-14EB-1947-90CB-299D4F60998C}"/>
                </a:ext>
              </a:extLst>
            </p:cNvPr>
            <p:cNvCxnSpPr>
              <a:cxnSpLocks/>
              <a:stCxn id="8" idx="4"/>
              <a:endCxn id="10" idx="1"/>
            </p:cNvCxnSpPr>
            <p:nvPr/>
          </p:nvCxnSpPr>
          <p:spPr>
            <a:xfrm>
              <a:off x="10600195" y="2403691"/>
              <a:ext cx="488466" cy="3111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27A2B8D-2BB8-6949-B5D7-9568ED8F599B}"/>
                </a:ext>
              </a:extLst>
            </p:cNvPr>
            <p:cNvSpPr txBox="1"/>
            <p:nvPr/>
          </p:nvSpPr>
          <p:spPr>
            <a:xfrm>
              <a:off x="10776349" y="3178185"/>
              <a:ext cx="10038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dirty="0">
                  <a:solidFill>
                    <a:schemeClr val="bg1"/>
                  </a:solidFill>
                </a:rPr>
                <a:t>feature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3B3D019-CE8F-324E-BE3F-E75184F42BC1}"/>
                </a:ext>
              </a:extLst>
            </p:cNvPr>
            <p:cNvSpPr txBox="1"/>
            <p:nvPr/>
          </p:nvSpPr>
          <p:spPr>
            <a:xfrm>
              <a:off x="9295425" y="3151253"/>
              <a:ext cx="9412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dirty="0">
                  <a:solidFill>
                    <a:schemeClr val="bg1"/>
                  </a:solidFill>
                </a:rPr>
                <a:t>master</a:t>
              </a:r>
            </a:p>
            <a:p>
              <a:r>
                <a:rPr lang="pl-PL" dirty="0">
                  <a:solidFill>
                    <a:schemeClr val="bg1"/>
                  </a:solidFill>
                </a:rPr>
                <a:t>*HEAD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24207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1" y="2059414"/>
            <a:ext cx="10515600" cy="76691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push &lt;</a:t>
            </a:r>
            <a:r>
              <a:rPr lang="en-US" sz="1800" b="1" dirty="0">
                <a:solidFill>
                  <a:schemeClr val="accent2"/>
                </a:solidFill>
              </a:rPr>
              <a:t>remote_</a:t>
            </a:r>
            <a:r>
              <a:rPr lang="pl-PL" sz="1800" b="1" dirty="0">
                <a:solidFill>
                  <a:schemeClr val="accent2"/>
                </a:solidFill>
              </a:rPr>
              <a:t>repo</a:t>
            </a:r>
            <a:r>
              <a:rPr lang="en-US" sz="1800" b="1" dirty="0" err="1">
                <a:solidFill>
                  <a:schemeClr val="accent2"/>
                </a:solidFill>
              </a:rPr>
              <a:t>sitory_name</a:t>
            </a:r>
            <a:r>
              <a:rPr lang="pl-PL" sz="1800" b="1" dirty="0">
                <a:solidFill>
                  <a:schemeClr val="accent2"/>
                </a:solidFill>
              </a:rPr>
              <a:t>&gt; &lt;branch</a:t>
            </a:r>
            <a:r>
              <a:rPr lang="en-US" sz="1800" b="1" dirty="0">
                <a:solidFill>
                  <a:schemeClr val="accent2"/>
                </a:solidFill>
              </a:rPr>
              <a:t>_name</a:t>
            </a:r>
            <a:r>
              <a:rPr lang="pl-PL" sz="1800" b="1" dirty="0">
                <a:solidFill>
                  <a:schemeClr val="accent2"/>
                </a:solidFill>
              </a:rPr>
              <a:t>&gt; </a:t>
            </a:r>
            <a:r>
              <a:rPr lang="pl-PL" sz="1800" dirty="0"/>
              <a:t>- wysłanie wykonanych lokalnie zmian do zdalnego repozytorium.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Wysłanie zmian do repozytorium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push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4B2B68-33B4-7845-B1A8-FDC79169F45E}"/>
              </a:ext>
            </a:extLst>
          </p:cNvPr>
          <p:cNvSpPr/>
          <p:nvPr/>
        </p:nvSpPr>
        <p:spPr>
          <a:xfrm>
            <a:off x="838199" y="3429000"/>
            <a:ext cx="10515600" cy="107966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b="1" dirty="0">
                <a:solidFill>
                  <a:srgbClr val="60A73E"/>
                </a:solidFill>
              </a:rPr>
              <a:t>PRZYKŁAD:</a:t>
            </a:r>
          </a:p>
          <a:p>
            <a:endParaRPr lang="pl-PL" b="1" dirty="0"/>
          </a:p>
          <a:p>
            <a:r>
              <a:rPr lang="pl-PL" b="1" dirty="0"/>
              <a:t>$ git </a:t>
            </a:r>
            <a:r>
              <a:rPr lang="pl-PL" b="1" dirty="0" err="1"/>
              <a:t>push</a:t>
            </a:r>
            <a:r>
              <a:rPr lang="pl-PL" b="1" dirty="0"/>
              <a:t> </a:t>
            </a:r>
            <a:r>
              <a:rPr lang="pl-PL" b="1" dirty="0" err="1"/>
              <a:t>origin</a:t>
            </a:r>
            <a:r>
              <a:rPr lang="pl-PL" b="1" dirty="0"/>
              <a:t> master </a:t>
            </a:r>
          </a:p>
        </p:txBody>
      </p:sp>
    </p:spTree>
    <p:extLst>
      <p:ext uri="{BB962C8B-B14F-4D97-AF65-F5344CB8AC3E}">
        <p14:creationId xmlns:p14="http://schemas.microsoft.com/office/powerpoint/2010/main" val="29541215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en-US" sz="1800" b="1" dirty="0">
                <a:solidFill>
                  <a:schemeClr val="accent2"/>
                </a:solidFill>
              </a:rPr>
              <a:t>merge</a:t>
            </a:r>
            <a:r>
              <a:rPr lang="pl-PL" sz="1800" b="1" dirty="0">
                <a:solidFill>
                  <a:schemeClr val="accent2"/>
                </a:solidFill>
              </a:rPr>
              <a:t> &lt;branch_name&gt; </a:t>
            </a:r>
            <a:r>
              <a:rPr lang="pl-PL" sz="1800" dirty="0"/>
              <a:t>– </a:t>
            </a:r>
            <a:r>
              <a:rPr lang="en-US" sz="1800" dirty="0" err="1"/>
              <a:t>scalenie</a:t>
            </a:r>
            <a:r>
              <a:rPr lang="en-US" sz="1800" dirty="0"/>
              <a:t> </a:t>
            </a:r>
            <a:r>
              <a:rPr lang="en-US" sz="1800" dirty="0" err="1"/>
              <a:t>dwóch</a:t>
            </a:r>
            <a:r>
              <a:rPr lang="en-US" sz="1800" dirty="0"/>
              <a:t> </a:t>
            </a:r>
            <a:r>
              <a:rPr lang="en-US" sz="1800" dirty="0" err="1"/>
              <a:t>lub</a:t>
            </a:r>
            <a:r>
              <a:rPr lang="en-US" sz="1800" dirty="0"/>
              <a:t> </a:t>
            </a:r>
            <a:r>
              <a:rPr lang="en-US" sz="1800" dirty="0" err="1"/>
              <a:t>więcej</a:t>
            </a:r>
            <a:r>
              <a:rPr lang="en-US" sz="1800" dirty="0"/>
              <a:t> branchy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Fast-forward jest </a:t>
            </a:r>
            <a:r>
              <a:rPr lang="en-US" sz="1800" dirty="0" err="1"/>
              <a:t>defaultowym</a:t>
            </a:r>
            <a:r>
              <a:rPr lang="en-US" sz="1800" dirty="0"/>
              <a:t> </a:t>
            </a:r>
            <a:r>
              <a:rPr lang="en-US" sz="1800" dirty="0" err="1"/>
              <a:t>trybem</a:t>
            </a:r>
            <a:r>
              <a:rPr lang="en-US" sz="1800" dirty="0"/>
              <a:t> </a:t>
            </a:r>
            <a:r>
              <a:rPr lang="en-US" sz="1800" dirty="0" err="1"/>
              <a:t>merga</a:t>
            </a:r>
            <a:r>
              <a:rPr lang="en-US" sz="1800" dirty="0"/>
              <a:t>. </a:t>
            </a:r>
            <a:r>
              <a:rPr lang="en-US" sz="1800" dirty="0" err="1"/>
              <a:t>Jeśli</a:t>
            </a:r>
            <a:r>
              <a:rPr lang="en-US" sz="1800" dirty="0"/>
              <a:t> </a:t>
            </a:r>
            <a:r>
              <a:rPr lang="en-US" sz="1800" dirty="0" err="1"/>
              <a:t>nie</a:t>
            </a:r>
            <a:r>
              <a:rPr lang="en-US" sz="1800" dirty="0"/>
              <a:t> </a:t>
            </a:r>
            <a:r>
              <a:rPr lang="en-US" sz="1800" dirty="0" err="1"/>
              <a:t>wystąpią</a:t>
            </a:r>
            <a:r>
              <a:rPr lang="en-US" sz="1800" dirty="0"/>
              <a:t> </a:t>
            </a:r>
            <a:r>
              <a:rPr lang="en-US" sz="1800" dirty="0" err="1"/>
              <a:t>konflikty</a:t>
            </a:r>
            <a:r>
              <a:rPr lang="en-US" sz="1800" dirty="0"/>
              <a:t> </a:t>
            </a:r>
            <a:r>
              <a:rPr lang="en-US" sz="1800" dirty="0" err="1"/>
              <a:t>branche</a:t>
            </a:r>
            <a:r>
              <a:rPr lang="en-US" sz="1800" dirty="0"/>
              <a:t> </a:t>
            </a:r>
            <a:r>
              <a:rPr lang="en-US" sz="1800" dirty="0" err="1"/>
              <a:t>zostaną</a:t>
            </a:r>
            <a:r>
              <a:rPr lang="en-US" sz="1800" dirty="0"/>
              <a:t> </a:t>
            </a:r>
            <a:r>
              <a:rPr lang="en-US" sz="1800" dirty="0" err="1"/>
              <a:t>scalone</a:t>
            </a:r>
            <a:r>
              <a:rPr lang="en-US" sz="1800" dirty="0"/>
              <a:t>, bez </a:t>
            </a:r>
            <a:r>
              <a:rPr lang="en-US" sz="1800" dirty="0" err="1"/>
              <a:t>dodatkowego</a:t>
            </a:r>
            <a:r>
              <a:rPr lang="en-US" sz="1800" dirty="0"/>
              <a:t> commit </a:t>
            </a:r>
            <a:r>
              <a:rPr lang="en-US" sz="1800" dirty="0" err="1"/>
              <a:t>merga</a:t>
            </a:r>
            <a:r>
              <a:rPr lang="en-US" sz="1800" dirty="0"/>
              <a:t> </a:t>
            </a:r>
            <a:endParaRPr lang="pl-PL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9503"/>
            <a:ext cx="10515600" cy="1325563"/>
          </a:xfrm>
        </p:spPr>
        <p:txBody>
          <a:bodyPr>
            <a:normAutofit/>
          </a:bodyPr>
          <a:lstStyle/>
          <a:p>
            <a:r>
              <a:rPr lang="pl-PL" dirty="0"/>
              <a:t>Scalanie gałęzi do mastera</a:t>
            </a:r>
            <a:br>
              <a:rPr lang="pl-PL" dirty="0"/>
            </a:br>
            <a:r>
              <a:rPr lang="pl-PL" sz="3100" dirty="0"/>
              <a:t>poleceni</a:t>
            </a:r>
            <a:r>
              <a:rPr lang="en-US" sz="3100" dirty="0"/>
              <a:t>e:</a:t>
            </a:r>
            <a:r>
              <a:rPr lang="pl-PL" sz="3100" dirty="0">
                <a:solidFill>
                  <a:schemeClr val="tx1"/>
                </a:solidFill>
              </a:rPr>
              <a:t> </a:t>
            </a:r>
            <a:r>
              <a:rPr lang="pl-PL" sz="3100" dirty="0">
                <a:solidFill>
                  <a:srgbClr val="61A83F"/>
                </a:solidFill>
              </a:rPr>
              <a:t>git merge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12AEDB-46B6-4F57-94FF-81FAB0870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8" y="2611299"/>
            <a:ext cx="8346695" cy="206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539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5920352" cy="1797803"/>
          </a:xfrm>
        </p:spPr>
        <p:txBody>
          <a:bodyPr/>
          <a:lstStyle/>
          <a:p>
            <a:r>
              <a:rPr lang="pl-PL" dirty="0"/>
              <a:t>Zadanie 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1039678" y="2194464"/>
            <a:ext cx="9593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Scal </a:t>
            </a:r>
            <a:r>
              <a:rPr lang="pl-PL" dirty="0" err="1">
                <a:solidFill>
                  <a:schemeClr val="bg2"/>
                </a:solidFill>
              </a:rPr>
              <a:t>branch</a:t>
            </a:r>
            <a:r>
              <a:rPr lang="pl-PL" dirty="0">
                <a:solidFill>
                  <a:schemeClr val="bg2"/>
                </a:solidFill>
              </a:rPr>
              <a:t> </a:t>
            </a:r>
            <a:r>
              <a:rPr lang="pl-PL" dirty="0" err="1"/>
              <a:t>feature</a:t>
            </a:r>
            <a:r>
              <a:rPr lang="pl-PL" dirty="0">
                <a:solidFill>
                  <a:schemeClr val="bg2"/>
                </a:solidFill>
              </a:rPr>
              <a:t> z </a:t>
            </a:r>
            <a:r>
              <a:rPr lang="pl-PL" dirty="0" err="1">
                <a:solidFill>
                  <a:schemeClr val="bg2"/>
                </a:solidFill>
              </a:rPr>
              <a:t>branchem</a:t>
            </a:r>
            <a:r>
              <a:rPr lang="pl-PL" dirty="0">
                <a:solidFill>
                  <a:schemeClr val="bg2"/>
                </a:solidFill>
              </a:rPr>
              <a:t> </a:t>
            </a:r>
            <a:r>
              <a:rPr lang="pl-PL" dirty="0"/>
              <a:t>master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Porównaj zawartość zdalnego </a:t>
            </a:r>
            <a:r>
              <a:rPr lang="pl-PL" dirty="0" err="1">
                <a:solidFill>
                  <a:schemeClr val="bg2"/>
                </a:solidFill>
              </a:rPr>
              <a:t>repo</a:t>
            </a:r>
            <a:r>
              <a:rPr lang="pl-PL" dirty="0">
                <a:solidFill>
                  <a:schemeClr val="bg2"/>
                </a:solidFill>
              </a:rPr>
              <a:t> na portalu </a:t>
            </a:r>
            <a:r>
              <a:rPr lang="pl-PL" dirty="0" err="1">
                <a:solidFill>
                  <a:schemeClr val="bg2"/>
                </a:solidFill>
              </a:rPr>
              <a:t>GitLab</a:t>
            </a:r>
            <a:r>
              <a:rPr lang="pl-PL" dirty="0">
                <a:solidFill>
                  <a:schemeClr val="bg2"/>
                </a:solidFill>
              </a:rPr>
              <a:t> oraz lokalnego </a:t>
            </a:r>
            <a:r>
              <a:rPr lang="pl-PL" dirty="0" err="1">
                <a:solidFill>
                  <a:schemeClr val="bg2"/>
                </a:solidFill>
              </a:rPr>
              <a:t>repo</a:t>
            </a:r>
            <a:endParaRPr lang="pl-PL" dirty="0">
              <a:solidFill>
                <a:schemeClr val="bg2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Wykonaj </a:t>
            </a:r>
            <a:r>
              <a:rPr lang="pl-PL" dirty="0" err="1">
                <a:solidFill>
                  <a:schemeClr val="bg2"/>
                </a:solidFill>
              </a:rPr>
              <a:t>push</a:t>
            </a:r>
            <a:r>
              <a:rPr lang="pl-PL" dirty="0">
                <a:solidFill>
                  <a:schemeClr val="bg2"/>
                </a:solidFill>
              </a:rPr>
              <a:t> do zdalnego </a:t>
            </a:r>
            <a:r>
              <a:rPr lang="pl-PL" dirty="0" err="1">
                <a:solidFill>
                  <a:schemeClr val="bg2"/>
                </a:solidFill>
              </a:rPr>
              <a:t>repo</a:t>
            </a:r>
            <a:endParaRPr lang="pl-PL" dirty="0">
              <a:solidFill>
                <a:schemeClr val="bg2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Porównaj zawartość zdalnego </a:t>
            </a:r>
            <a:r>
              <a:rPr lang="pl-PL" dirty="0" err="1">
                <a:solidFill>
                  <a:schemeClr val="bg2"/>
                </a:solidFill>
              </a:rPr>
              <a:t>repo</a:t>
            </a:r>
            <a:r>
              <a:rPr lang="pl-PL" dirty="0">
                <a:solidFill>
                  <a:schemeClr val="bg2"/>
                </a:solidFill>
              </a:rPr>
              <a:t> na portalu </a:t>
            </a:r>
            <a:r>
              <a:rPr lang="pl-PL" dirty="0" err="1">
                <a:solidFill>
                  <a:schemeClr val="bg2"/>
                </a:solidFill>
              </a:rPr>
              <a:t>GitLab</a:t>
            </a:r>
            <a:r>
              <a:rPr lang="pl-PL" dirty="0">
                <a:solidFill>
                  <a:schemeClr val="bg2"/>
                </a:solidFill>
              </a:rPr>
              <a:t> oraz lokalnego </a:t>
            </a:r>
            <a:r>
              <a:rPr lang="pl-PL" dirty="0" err="1">
                <a:solidFill>
                  <a:schemeClr val="bg2"/>
                </a:solidFill>
              </a:rPr>
              <a:t>repo</a:t>
            </a:r>
            <a:endParaRPr lang="pl-PL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E9E14E-12A1-9D47-BE5A-52A70473677E}"/>
              </a:ext>
            </a:extLst>
          </p:cNvPr>
          <p:cNvSpPr txBox="1"/>
          <p:nvPr/>
        </p:nvSpPr>
        <p:spPr>
          <a:xfrm>
            <a:off x="764584" y="3992267"/>
            <a:ext cx="10143639" cy="1675807"/>
          </a:xfrm>
          <a:prstGeom prst="rect">
            <a:avLst/>
          </a:prstGeom>
          <a:solidFill>
            <a:schemeClr val="tx1"/>
          </a:solidFill>
          <a:ln w="69850" cmpd="thinThick">
            <a:noFill/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b="1" dirty="0">
                <a:solidFill>
                  <a:srgbClr val="60A73E"/>
                </a:solidFill>
              </a:rPr>
              <a:t>ŚCIĄGAWKA:</a:t>
            </a:r>
          </a:p>
          <a:p>
            <a:endParaRPr lang="pl-PL" b="1" dirty="0">
              <a:solidFill>
                <a:srgbClr val="60A73E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git merge &lt;</a:t>
            </a:r>
            <a:r>
              <a:rPr lang="en-US" b="1" dirty="0" err="1">
                <a:solidFill>
                  <a:schemeClr val="lt1"/>
                </a:solidFill>
              </a:rPr>
              <a:t>branch_name</a:t>
            </a:r>
            <a:r>
              <a:rPr lang="pl-PL" b="1" dirty="0">
                <a:solidFill>
                  <a:schemeClr val="lt1"/>
                </a:solidFill>
              </a:rPr>
              <a:t>&gt; </a:t>
            </a:r>
            <a:r>
              <a:rPr lang="pl-PL" dirty="0">
                <a:solidFill>
                  <a:schemeClr val="bg2"/>
                </a:solidFill>
              </a:rPr>
              <a:t>- scalanie danego brancha</a:t>
            </a:r>
            <a:r>
              <a:rPr lang="en-US" dirty="0">
                <a:solidFill>
                  <a:schemeClr val="bg2"/>
                </a:solidFill>
              </a:rPr>
              <a:t> z </a:t>
            </a:r>
            <a:r>
              <a:rPr lang="en-US" dirty="0" err="1">
                <a:solidFill>
                  <a:schemeClr val="bg2"/>
                </a:solidFill>
              </a:rPr>
              <a:t>masterem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pl-PL" b="1" dirty="0">
                <a:solidFill>
                  <a:schemeClr val="lt1"/>
                </a:solidFill>
              </a:rPr>
              <a:t>$ git push &lt;</a:t>
            </a:r>
            <a:r>
              <a:rPr lang="en-US" b="1" dirty="0" err="1">
                <a:solidFill>
                  <a:schemeClr val="lt1"/>
                </a:solidFill>
              </a:rPr>
              <a:t>remote_repository_name</a:t>
            </a:r>
            <a:r>
              <a:rPr lang="pl-PL" b="1" dirty="0">
                <a:solidFill>
                  <a:schemeClr val="lt1"/>
                </a:solidFill>
              </a:rPr>
              <a:t>&gt; &lt;</a:t>
            </a:r>
            <a:r>
              <a:rPr lang="en-US" b="1" dirty="0" err="1">
                <a:solidFill>
                  <a:schemeClr val="lt1"/>
                </a:solidFill>
              </a:rPr>
              <a:t>branch_name</a:t>
            </a:r>
            <a:r>
              <a:rPr lang="pl-PL" b="1" dirty="0">
                <a:solidFill>
                  <a:schemeClr val="lt1"/>
                </a:solidFill>
              </a:rPr>
              <a:t>&gt; </a:t>
            </a:r>
            <a:r>
              <a:rPr lang="pl-PL" dirty="0">
                <a:solidFill>
                  <a:schemeClr val="bg2"/>
                </a:solidFill>
              </a:rPr>
              <a:t>- wysłanie wykonanych lokalnie zmian do zdalnego repozytorium</a:t>
            </a:r>
          </a:p>
        </p:txBody>
      </p:sp>
    </p:spTree>
    <p:extLst>
      <p:ext uri="{BB962C8B-B14F-4D97-AF65-F5344CB8AC3E}">
        <p14:creationId xmlns:p14="http://schemas.microsoft.com/office/powerpoint/2010/main" val="22128030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552110"/>
            <a:ext cx="10515600" cy="37063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/>
              <a:t>Jest to wykonanie </a:t>
            </a: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fetch</a:t>
            </a:r>
            <a:r>
              <a:rPr lang="pl-PL" sz="1800" b="1" dirty="0">
                <a:solidFill>
                  <a:schemeClr val="accent2"/>
                </a:solidFill>
              </a:rPr>
              <a:t> </a:t>
            </a:r>
            <a:r>
              <a:rPr lang="pl-PL" sz="1800" dirty="0"/>
              <a:t>i </a:t>
            </a: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merge</a:t>
            </a:r>
            <a:r>
              <a:rPr lang="pl-PL" sz="1800" b="1" dirty="0">
                <a:solidFill>
                  <a:schemeClr val="accent2"/>
                </a:solidFill>
              </a:rPr>
              <a:t> </a:t>
            </a:r>
            <a:r>
              <a:rPr lang="pl-PL" sz="1800" dirty="0"/>
              <a:t>w jednym poleceniu.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950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pl-PL" sz="4900" dirty="0"/>
              <a:t>Pobranie i scalenie zmian ze zdalnego repo</a:t>
            </a:r>
            <a:br>
              <a:rPr lang="pl-PL" dirty="0"/>
            </a:br>
            <a:r>
              <a:rPr lang="pl-PL" sz="3400" dirty="0"/>
              <a:t>poleceni</a:t>
            </a:r>
            <a:r>
              <a:rPr lang="en-US" sz="3400" dirty="0"/>
              <a:t>e: </a:t>
            </a:r>
            <a:r>
              <a:rPr lang="pl-PL" sz="3400" dirty="0">
                <a:solidFill>
                  <a:srgbClr val="61A83F"/>
                </a:solidFill>
              </a:rPr>
              <a:t>git pull</a:t>
            </a:r>
          </a:p>
        </p:txBody>
      </p:sp>
    </p:spTree>
    <p:extLst>
      <p:ext uri="{BB962C8B-B14F-4D97-AF65-F5344CB8AC3E}">
        <p14:creationId xmlns:p14="http://schemas.microsoft.com/office/powerpoint/2010/main" val="30885089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Konflikt</a:t>
            </a:r>
            <a:r>
              <a:rPr lang="en-US" sz="1800" dirty="0"/>
              <a:t> </a:t>
            </a:r>
            <a:r>
              <a:rPr lang="en-US" sz="1800" dirty="0" err="1"/>
              <a:t>powstaje</a:t>
            </a:r>
            <a:r>
              <a:rPr lang="en-US" sz="1800" dirty="0"/>
              <a:t> </a:t>
            </a:r>
            <a:r>
              <a:rPr lang="en-US" sz="1800" dirty="0" err="1"/>
              <a:t>gdy</a:t>
            </a:r>
            <a:r>
              <a:rPr lang="en-US" sz="1800" dirty="0"/>
              <a:t> ten </a:t>
            </a:r>
            <a:r>
              <a:rPr lang="en-US" sz="1800" dirty="0" err="1"/>
              <a:t>sam</a:t>
            </a:r>
            <a:r>
              <a:rPr lang="en-US" sz="1800" dirty="0"/>
              <a:t> </a:t>
            </a:r>
            <a:r>
              <a:rPr lang="en-US" sz="1800" dirty="0" err="1"/>
              <a:t>plik</a:t>
            </a:r>
            <a:r>
              <a:rPr lang="en-US" sz="1800" dirty="0"/>
              <a:t> </a:t>
            </a:r>
            <a:r>
              <a:rPr lang="en-US" sz="1800" dirty="0" err="1"/>
              <a:t>został</a:t>
            </a:r>
            <a:r>
              <a:rPr lang="en-US" sz="1800" dirty="0"/>
              <a:t> </a:t>
            </a:r>
            <a:r>
              <a:rPr lang="en-US" sz="1800" dirty="0" err="1"/>
              <a:t>zmieniony</a:t>
            </a:r>
            <a:r>
              <a:rPr lang="en-US" sz="1800" dirty="0"/>
              <a:t> w </a:t>
            </a:r>
            <a:r>
              <a:rPr lang="en-US" sz="1800" dirty="0" err="1"/>
              <a:t>różny</a:t>
            </a:r>
            <a:r>
              <a:rPr lang="en-US" sz="1800" dirty="0"/>
              <a:t> </a:t>
            </a:r>
            <a:r>
              <a:rPr lang="en-US" sz="1800" dirty="0" err="1"/>
              <a:t>sposób</a:t>
            </a:r>
            <a:r>
              <a:rPr lang="en-US" sz="1800" dirty="0"/>
              <a:t> w </a:t>
            </a:r>
            <a:r>
              <a:rPr lang="en-US" sz="1800" dirty="0" err="1"/>
              <a:t>tym</a:t>
            </a:r>
            <a:r>
              <a:rPr lang="en-US" sz="1800" dirty="0"/>
              <a:t> </a:t>
            </a:r>
            <a:r>
              <a:rPr lang="en-US" sz="1800" dirty="0" err="1"/>
              <a:t>samym</a:t>
            </a:r>
            <a:r>
              <a:rPr lang="en-US" sz="1800" dirty="0"/>
              <a:t> </a:t>
            </a:r>
            <a:r>
              <a:rPr lang="en-US" sz="1800" dirty="0" err="1"/>
              <a:t>miejscu</a:t>
            </a:r>
            <a:r>
              <a:rPr lang="en-US" sz="1800" dirty="0"/>
              <a:t> w </a:t>
            </a:r>
            <a:r>
              <a:rPr lang="en-US" sz="1800" dirty="0" err="1"/>
              <a:t>obu</a:t>
            </a:r>
            <a:r>
              <a:rPr lang="en-US" sz="1800" dirty="0"/>
              <a:t> </a:t>
            </a:r>
            <a:r>
              <a:rPr lang="en-US" sz="1800" dirty="0" err="1"/>
              <a:t>scalanych</a:t>
            </a:r>
            <a:r>
              <a:rPr lang="en-US" sz="1800" dirty="0"/>
              <a:t> ze </a:t>
            </a:r>
            <a:r>
              <a:rPr lang="en-US" sz="1800" dirty="0" err="1"/>
              <a:t>sobą</a:t>
            </a:r>
            <a:r>
              <a:rPr lang="en-US" sz="1800" dirty="0"/>
              <a:t> </a:t>
            </a:r>
            <a:r>
              <a:rPr lang="en-US" sz="1800" dirty="0" err="1"/>
              <a:t>branchach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r>
              <a:rPr lang="en-US" sz="1800" dirty="0" err="1"/>
              <a:t>Może</a:t>
            </a:r>
            <a:r>
              <a:rPr lang="en-US" sz="1800" dirty="0"/>
              <a:t> </a:t>
            </a:r>
            <a:r>
              <a:rPr lang="en-US" sz="1800" dirty="0" err="1"/>
              <a:t>powstać</a:t>
            </a:r>
            <a:r>
              <a:rPr lang="en-US" sz="1800" dirty="0"/>
              <a:t> </a:t>
            </a:r>
            <a:r>
              <a:rPr lang="en-US" sz="1800" dirty="0" err="1"/>
              <a:t>podczas</a:t>
            </a:r>
            <a:r>
              <a:rPr lang="en-US" sz="1800" dirty="0"/>
              <a:t> </a:t>
            </a:r>
            <a:r>
              <a:rPr lang="en-US" sz="1800" dirty="0" err="1"/>
              <a:t>wywoływania</a:t>
            </a:r>
            <a:r>
              <a:rPr lang="en-US" sz="1800" dirty="0"/>
              <a:t> </a:t>
            </a:r>
            <a:r>
              <a:rPr lang="en-US" sz="1800" dirty="0" err="1"/>
              <a:t>różnych</a:t>
            </a:r>
            <a:r>
              <a:rPr lang="en-US" sz="1800" dirty="0"/>
              <a:t> </a:t>
            </a:r>
            <a:r>
              <a:rPr lang="en-US" sz="1800" dirty="0" err="1"/>
              <a:t>poleceń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29418"/>
            <a:ext cx="10515600" cy="1325563"/>
          </a:xfrm>
        </p:spPr>
        <p:txBody>
          <a:bodyPr>
            <a:normAutofit/>
          </a:bodyPr>
          <a:lstStyle/>
          <a:p>
            <a:r>
              <a:rPr lang="pl-PL" dirty="0"/>
              <a:t>Konflikty</a:t>
            </a:r>
            <a:br>
              <a:rPr lang="en-US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en-US" sz="3100" dirty="0">
                <a:solidFill>
                  <a:srgbClr val="61A83F"/>
                </a:solidFill>
              </a:rPr>
              <a:t>push</a:t>
            </a:r>
            <a:endParaRPr lang="pl-PL" sz="3100" dirty="0">
              <a:solidFill>
                <a:srgbClr val="61A83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C9415E-1555-4303-9053-8AD0DB6307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-543"/>
          <a:stretch/>
        </p:blipFill>
        <p:spPr>
          <a:xfrm>
            <a:off x="838199" y="3969034"/>
            <a:ext cx="10194562" cy="179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879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Git </a:t>
            </a:r>
            <a:r>
              <a:rPr lang="en-US" sz="1800" dirty="0" err="1"/>
              <a:t>wskazuje</a:t>
            </a:r>
            <a:r>
              <a:rPr lang="en-US" sz="1800" dirty="0"/>
              <a:t> </a:t>
            </a:r>
            <a:r>
              <a:rPr lang="en-US" sz="1800" dirty="0" err="1"/>
              <a:t>nam</a:t>
            </a:r>
            <a:r>
              <a:rPr lang="en-US" sz="1800" dirty="0"/>
              <a:t> </a:t>
            </a:r>
            <a:r>
              <a:rPr lang="en-US" sz="1800" dirty="0" err="1"/>
              <a:t>plik</a:t>
            </a:r>
            <a:r>
              <a:rPr lang="en-US" sz="1800" dirty="0"/>
              <a:t>, </a:t>
            </a:r>
            <a:r>
              <a:rPr lang="en-US" sz="1800" dirty="0" err="1"/>
              <a:t>który</a:t>
            </a:r>
            <a:r>
              <a:rPr lang="en-US" sz="1800" dirty="0"/>
              <a:t> </a:t>
            </a:r>
            <a:r>
              <a:rPr lang="en-US" sz="1800" dirty="0" err="1"/>
              <a:t>został</a:t>
            </a:r>
            <a:r>
              <a:rPr lang="en-US" sz="1800" dirty="0"/>
              <a:t> </a:t>
            </a:r>
            <a:r>
              <a:rPr lang="en-US" sz="1800" dirty="0" err="1"/>
              <a:t>zmieniony</a:t>
            </a:r>
            <a:r>
              <a:rPr lang="en-US" sz="1800" dirty="0"/>
              <a:t> w </a:t>
            </a:r>
            <a:r>
              <a:rPr lang="en-US" sz="1800" dirty="0" err="1"/>
              <a:t>dwóch</a:t>
            </a:r>
            <a:r>
              <a:rPr lang="en-US" sz="1800" dirty="0"/>
              <a:t> </a:t>
            </a:r>
            <a:r>
              <a:rPr lang="en-US" sz="1800" dirty="0" err="1"/>
              <a:t>miejscach</a:t>
            </a:r>
            <a:r>
              <a:rPr lang="en-US" sz="1800" dirty="0"/>
              <a:t>. To w </a:t>
            </a:r>
            <a:r>
              <a:rPr lang="en-US" sz="1800" dirty="0" err="1"/>
              <a:t>nim</a:t>
            </a:r>
            <a:r>
              <a:rPr lang="en-US" sz="1800" dirty="0"/>
              <a:t> </a:t>
            </a:r>
            <a:r>
              <a:rPr lang="en-US" sz="1800" dirty="0" err="1"/>
              <a:t>pojawił</a:t>
            </a:r>
            <a:r>
              <a:rPr lang="en-US" sz="1800" dirty="0"/>
              <a:t> </a:t>
            </a:r>
            <a:r>
              <a:rPr lang="en-US" sz="1800" dirty="0" err="1"/>
              <a:t>się</a:t>
            </a:r>
            <a:r>
              <a:rPr lang="en-US" sz="1800" dirty="0"/>
              <a:t> </a:t>
            </a:r>
            <a:r>
              <a:rPr lang="en-US" sz="1800" dirty="0" err="1"/>
              <a:t>konflikt</a:t>
            </a:r>
            <a:r>
              <a:rPr lang="en-US" sz="1800" dirty="0"/>
              <a:t>, </a:t>
            </a:r>
            <a:r>
              <a:rPr lang="en-US" sz="1800" dirty="0" err="1"/>
              <a:t>który</a:t>
            </a:r>
            <a:r>
              <a:rPr lang="en-US" sz="1800" dirty="0"/>
              <a:t> </a:t>
            </a:r>
            <a:r>
              <a:rPr lang="en-US" sz="1800" dirty="0" err="1"/>
              <a:t>należy</a:t>
            </a:r>
            <a:r>
              <a:rPr lang="en-US" sz="1800" dirty="0"/>
              <a:t> </a:t>
            </a:r>
            <a:r>
              <a:rPr lang="en-US" sz="1800" dirty="0" err="1"/>
              <a:t>naprawić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29418"/>
            <a:ext cx="10515600" cy="1325563"/>
          </a:xfrm>
        </p:spPr>
        <p:txBody>
          <a:bodyPr>
            <a:normAutofit/>
          </a:bodyPr>
          <a:lstStyle/>
          <a:p>
            <a:r>
              <a:rPr lang="pl-PL" dirty="0"/>
              <a:t>Konflikty</a:t>
            </a:r>
            <a:br>
              <a:rPr lang="en-US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en-US" sz="3100" dirty="0">
                <a:solidFill>
                  <a:srgbClr val="61A83F"/>
                </a:solidFill>
              </a:rPr>
              <a:t>pull</a:t>
            </a:r>
            <a:endParaRPr lang="pl-PL" sz="3100" dirty="0">
              <a:solidFill>
                <a:srgbClr val="61A83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EAF02C-CC1D-49F8-B4A5-487A3C24EF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750"/>
          <a:stretch/>
        </p:blipFill>
        <p:spPr>
          <a:xfrm>
            <a:off x="838200" y="3912606"/>
            <a:ext cx="10515600" cy="109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5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endParaRPr lang="pl-PL" dirty="0"/>
          </a:p>
          <a:p>
            <a:endParaRPr lang="pl-P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Zarządzanie kodem źródłowym</a:t>
            </a:r>
            <a:br>
              <a:rPr lang="pl-PL" dirty="0"/>
            </a:br>
            <a:r>
              <a:rPr lang="pl-PL" sz="3100" dirty="0">
                <a:solidFill>
                  <a:srgbClr val="61A83F"/>
                </a:solidFill>
              </a:rPr>
              <a:t>problemy i wyzwania</a:t>
            </a:r>
          </a:p>
        </p:txBody>
      </p:sp>
      <p:pic>
        <p:nvPicPr>
          <p:cNvPr id="17" name="Graphic 16" descr="Open folder">
            <a:extLst>
              <a:ext uri="{FF2B5EF4-FFF2-40B4-BE49-F238E27FC236}">
                <a16:creationId xmlns:a16="http://schemas.microsoft.com/office/drawing/2014/main" id="{655BC06C-2628-D248-B9C3-5E0A39B05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6308" y="2165299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4126A06-C5A2-C54E-9A02-1682AFB96F15}"/>
              </a:ext>
            </a:extLst>
          </p:cNvPr>
          <p:cNvSpPr txBox="1"/>
          <p:nvPr/>
        </p:nvSpPr>
        <p:spPr>
          <a:xfrm>
            <a:off x="1409142" y="3226522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HelloWorld.html</a:t>
            </a:r>
          </a:p>
        </p:txBody>
      </p:sp>
      <p:pic>
        <p:nvPicPr>
          <p:cNvPr id="21" name="Graphic 20" descr="Open folder">
            <a:extLst>
              <a:ext uri="{FF2B5EF4-FFF2-40B4-BE49-F238E27FC236}">
                <a16:creationId xmlns:a16="http://schemas.microsoft.com/office/drawing/2014/main" id="{11AFFCF6-F841-AF4B-AB61-D015FBF624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75201" y="2136724"/>
            <a:ext cx="914400" cy="9144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60622F1-75DB-894A-9F48-AA9AEC75F7C1}"/>
              </a:ext>
            </a:extLst>
          </p:cNvPr>
          <p:cNvSpPr txBox="1"/>
          <p:nvPr/>
        </p:nvSpPr>
        <p:spPr>
          <a:xfrm>
            <a:off x="3908816" y="3244334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HelloWorld_1_Draft</a:t>
            </a:r>
          </a:p>
        </p:txBody>
      </p:sp>
      <p:pic>
        <p:nvPicPr>
          <p:cNvPr id="24" name="Graphic 23" descr="Open folder">
            <a:extLst>
              <a:ext uri="{FF2B5EF4-FFF2-40B4-BE49-F238E27FC236}">
                <a16:creationId xmlns:a16="http://schemas.microsoft.com/office/drawing/2014/main" id="{91580EC9-D87A-B348-9BFA-48125988E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50232" y="2151011"/>
            <a:ext cx="914400" cy="9144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BBE152B-B9EA-3448-8995-5EF4FB61AD46}"/>
              </a:ext>
            </a:extLst>
          </p:cNvPr>
          <p:cNvSpPr txBox="1"/>
          <p:nvPr/>
        </p:nvSpPr>
        <p:spPr>
          <a:xfrm>
            <a:off x="7043890" y="3226522"/>
            <a:ext cx="2938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HelloWorld_2_SuperWow</a:t>
            </a:r>
          </a:p>
        </p:txBody>
      </p:sp>
      <p:sp>
        <p:nvSpPr>
          <p:cNvPr id="29" name="Text Placeholder 1">
            <a:extLst>
              <a:ext uri="{FF2B5EF4-FFF2-40B4-BE49-F238E27FC236}">
                <a16:creationId xmlns:a16="http://schemas.microsoft.com/office/drawing/2014/main" id="{E54CB5FC-3445-2046-A32E-1733A79B2DE2}"/>
              </a:ext>
            </a:extLst>
          </p:cNvPr>
          <p:cNvSpPr txBox="1">
            <a:spLocks/>
          </p:cNvSpPr>
          <p:nvPr/>
        </p:nvSpPr>
        <p:spPr>
          <a:xfrm>
            <a:off x="976314" y="4059363"/>
            <a:ext cx="10515600" cy="1994604"/>
          </a:xfrm>
          <a:prstGeom prst="rect">
            <a:avLst/>
          </a:prstGeom>
        </p:spPr>
        <p:txBody>
          <a:bodyPr vert="horz" lIns="91440" tIns="45720" rIns="91440" bIns="45720" numCol="1" rtlCol="0">
            <a:normAutofit fontScale="92500" lnSpcReduction="10000"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tx2"/>
                </a:solidFill>
                <a:latin typeface="Century Gothic" panose="020B050202020202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pl-PL" dirty="0"/>
              <a:t>Duża zajętość pamięci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Sposób podatny na błędy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Trudność w porównywaniu wersji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Brak wsparcia dla pracy zespołowej</a:t>
            </a:r>
          </a:p>
          <a:p>
            <a:endParaRPr lang="pl-PL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E760E1-8429-9A47-A048-DA38411D3A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555" y="4059363"/>
            <a:ext cx="3951753" cy="222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845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en-US" sz="1800" b="1" dirty="0">
                <a:solidFill>
                  <a:schemeClr val="accent2"/>
                </a:solidFill>
              </a:rPr>
              <a:t>diff</a:t>
            </a:r>
            <a:r>
              <a:rPr lang="pl-PL" sz="1800" b="1" dirty="0">
                <a:solidFill>
                  <a:schemeClr val="accent2"/>
                </a:solidFill>
              </a:rPr>
              <a:t> &lt;</a:t>
            </a:r>
            <a:r>
              <a:rPr lang="en-US" sz="1800" b="1" dirty="0" err="1">
                <a:solidFill>
                  <a:schemeClr val="accent2"/>
                </a:solidFill>
              </a:rPr>
              <a:t>nazwa_pliku</a:t>
            </a:r>
            <a:r>
              <a:rPr lang="pl-PL" sz="1800" b="1" dirty="0">
                <a:solidFill>
                  <a:schemeClr val="accent2"/>
                </a:solidFill>
              </a:rPr>
              <a:t>&gt; </a:t>
            </a:r>
            <a:r>
              <a:rPr lang="pl-PL" sz="1800" i="1" dirty="0"/>
              <a:t>–</a:t>
            </a:r>
            <a:r>
              <a:rPr lang="en-US" sz="1800" i="1" dirty="0"/>
              <a:t> </a:t>
            </a:r>
            <a:r>
              <a:rPr lang="en-US" sz="1800" dirty="0" err="1"/>
              <a:t>wyświetlenie</a:t>
            </a:r>
            <a:r>
              <a:rPr lang="en-US" sz="1800" dirty="0"/>
              <a:t> </a:t>
            </a:r>
            <a:r>
              <a:rPr lang="en-US" sz="1800" dirty="0" err="1"/>
              <a:t>zmian</a:t>
            </a:r>
            <a:r>
              <a:rPr lang="en-US" sz="1800" dirty="0"/>
              <a:t> </a:t>
            </a:r>
            <a:r>
              <a:rPr lang="en-US" sz="1800" dirty="0" err="1"/>
              <a:t>będących</a:t>
            </a:r>
            <a:r>
              <a:rPr lang="en-US" sz="1800" dirty="0"/>
              <a:t> w </a:t>
            </a:r>
            <a:r>
              <a:rPr lang="en-US" sz="1800" dirty="0" err="1"/>
              <a:t>konflikcie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29418"/>
            <a:ext cx="10515600" cy="1325563"/>
          </a:xfrm>
        </p:spPr>
        <p:txBody>
          <a:bodyPr>
            <a:normAutofit/>
          </a:bodyPr>
          <a:lstStyle/>
          <a:p>
            <a:r>
              <a:rPr lang="pl-PL" dirty="0"/>
              <a:t>Konflikty</a:t>
            </a:r>
            <a:br>
              <a:rPr lang="en-US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en-US" sz="3100" dirty="0">
                <a:solidFill>
                  <a:srgbClr val="61A83F"/>
                </a:solidFill>
              </a:rPr>
              <a:t>diff </a:t>
            </a:r>
            <a:endParaRPr lang="pl-PL" sz="3100" dirty="0">
              <a:solidFill>
                <a:srgbClr val="61A83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D96E98-8851-447D-B655-5812A2A51D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750"/>
          <a:stretch/>
        </p:blipFill>
        <p:spPr>
          <a:xfrm>
            <a:off x="838199" y="3166533"/>
            <a:ext cx="10515600" cy="259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370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en-US" sz="1800" b="1" dirty="0">
                <a:solidFill>
                  <a:schemeClr val="accent2"/>
                </a:solidFill>
              </a:rPr>
              <a:t>blame</a:t>
            </a:r>
            <a:r>
              <a:rPr lang="pl-PL" sz="1800" b="1" dirty="0">
                <a:solidFill>
                  <a:schemeClr val="accent2"/>
                </a:solidFill>
              </a:rPr>
              <a:t> &lt;</a:t>
            </a:r>
            <a:r>
              <a:rPr lang="en-US" sz="1800" b="1" dirty="0" err="1">
                <a:solidFill>
                  <a:schemeClr val="accent2"/>
                </a:solidFill>
              </a:rPr>
              <a:t>nazwa_pliku</a:t>
            </a:r>
            <a:r>
              <a:rPr lang="pl-PL" sz="1800" b="1" dirty="0">
                <a:solidFill>
                  <a:schemeClr val="accent2"/>
                </a:solidFill>
              </a:rPr>
              <a:t>&gt; </a:t>
            </a:r>
            <a:r>
              <a:rPr lang="pl-PL" sz="1800" i="1" dirty="0"/>
              <a:t>–</a:t>
            </a:r>
            <a:r>
              <a:rPr lang="en-US" sz="1800" i="1" dirty="0"/>
              <a:t> </a:t>
            </a:r>
            <a:r>
              <a:rPr lang="en-US" sz="1800" dirty="0" err="1"/>
              <a:t>wyświetlenie</a:t>
            </a:r>
            <a:r>
              <a:rPr lang="en-US" sz="1800" dirty="0"/>
              <a:t> </a:t>
            </a:r>
            <a:r>
              <a:rPr lang="en-US" sz="1800" dirty="0" err="1"/>
              <a:t>zmian</a:t>
            </a:r>
            <a:r>
              <a:rPr lang="en-US" sz="1800" dirty="0"/>
              <a:t> </a:t>
            </a:r>
            <a:r>
              <a:rPr lang="en-US" sz="1800" dirty="0" err="1"/>
              <a:t>oraz</a:t>
            </a:r>
            <a:r>
              <a:rPr lang="en-US" sz="1800" dirty="0"/>
              <a:t> ich </a:t>
            </a:r>
            <a:r>
              <a:rPr lang="en-US" sz="1800" dirty="0" err="1"/>
              <a:t>autorów</a:t>
            </a:r>
            <a:endParaRPr lang="en-US" sz="1800" dirty="0"/>
          </a:p>
          <a:p>
            <a:pPr marL="0" indent="0">
              <a:buNone/>
            </a:pPr>
            <a:r>
              <a:rPr lang="en-US" sz="1800" dirty="0" err="1"/>
              <a:t>Polecenie</a:t>
            </a:r>
            <a:r>
              <a:rPr lang="en-US" sz="1800" dirty="0"/>
              <a:t> </a:t>
            </a:r>
            <a:r>
              <a:rPr lang="en-US" sz="1800" dirty="0" err="1"/>
              <a:t>umożliwia</a:t>
            </a:r>
            <a:r>
              <a:rPr lang="en-US" sz="1800" dirty="0"/>
              <a:t> </a:t>
            </a:r>
            <a:r>
              <a:rPr lang="en-US" sz="1800" dirty="0" err="1"/>
              <a:t>nam</a:t>
            </a:r>
            <a:r>
              <a:rPr lang="en-US" sz="1800" dirty="0"/>
              <a:t> </a:t>
            </a:r>
            <a:r>
              <a:rPr lang="en-US" sz="1800" dirty="0" err="1"/>
              <a:t>sprawdzenie</a:t>
            </a:r>
            <a:r>
              <a:rPr lang="en-US" sz="1800" dirty="0"/>
              <a:t>, </a:t>
            </a:r>
            <a:r>
              <a:rPr lang="en-US" sz="1800" dirty="0" err="1"/>
              <a:t>kto</a:t>
            </a:r>
            <a:r>
              <a:rPr lang="en-US" sz="1800" dirty="0"/>
              <a:t> </a:t>
            </a:r>
            <a:r>
              <a:rPr lang="en-US" sz="1800" dirty="0" err="1"/>
              <a:t>wprowadził</a:t>
            </a:r>
            <a:r>
              <a:rPr lang="en-US" sz="1800" dirty="0"/>
              <a:t> </a:t>
            </a:r>
            <a:r>
              <a:rPr lang="en-US" sz="1800" dirty="0" err="1"/>
              <a:t>zmianę</a:t>
            </a:r>
            <a:r>
              <a:rPr lang="en-US" sz="1800" dirty="0"/>
              <a:t>, z </a:t>
            </a:r>
            <a:r>
              <a:rPr lang="en-US" sz="1800" dirty="0" err="1"/>
              <a:t>którą</a:t>
            </a:r>
            <a:r>
              <a:rPr lang="en-US" sz="1800" dirty="0"/>
              <a:t> </a:t>
            </a:r>
            <a:r>
              <a:rPr lang="en-US" sz="1800" dirty="0" err="1"/>
              <a:t>weszliśmy</a:t>
            </a:r>
            <a:r>
              <a:rPr lang="en-US" sz="1800" dirty="0"/>
              <a:t> w </a:t>
            </a:r>
            <a:r>
              <a:rPr lang="en-US" sz="1800" dirty="0" err="1"/>
              <a:t>konflikt</a:t>
            </a:r>
            <a:r>
              <a:rPr lang="en-US" sz="1800" dirty="0"/>
              <a:t>. </a:t>
            </a:r>
            <a:r>
              <a:rPr lang="en-US" sz="1800" dirty="0" err="1"/>
              <a:t>Możemy</a:t>
            </a:r>
            <a:r>
              <a:rPr lang="en-US" sz="1800" dirty="0"/>
              <a:t> </a:t>
            </a:r>
            <a:r>
              <a:rPr lang="en-US" sz="1800" dirty="0" err="1"/>
              <a:t>skonsultować</a:t>
            </a:r>
            <a:r>
              <a:rPr lang="en-US" sz="1800" dirty="0"/>
              <a:t>, </a:t>
            </a:r>
            <a:r>
              <a:rPr lang="en-US" sz="1800" dirty="0" err="1"/>
              <a:t>który</a:t>
            </a:r>
            <a:r>
              <a:rPr lang="en-US" sz="1800" dirty="0"/>
              <a:t> </a:t>
            </a:r>
            <a:r>
              <a:rPr lang="en-US" sz="1800" dirty="0" err="1"/>
              <a:t>pomysł</a:t>
            </a:r>
            <a:r>
              <a:rPr lang="en-US" sz="1800" dirty="0"/>
              <a:t> </a:t>
            </a:r>
            <a:r>
              <a:rPr lang="en-US" sz="1800" dirty="0" err="1"/>
              <a:t>był</a:t>
            </a:r>
            <a:r>
              <a:rPr lang="en-US" sz="1800" dirty="0"/>
              <a:t> </a:t>
            </a:r>
            <a:r>
              <a:rPr lang="en-US" sz="1800" dirty="0" err="1"/>
              <a:t>lepszy</a:t>
            </a:r>
            <a:r>
              <a:rPr lang="en-US" sz="1800" dirty="0"/>
              <a:t>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29418"/>
            <a:ext cx="10515600" cy="1325563"/>
          </a:xfrm>
        </p:spPr>
        <p:txBody>
          <a:bodyPr>
            <a:normAutofit/>
          </a:bodyPr>
          <a:lstStyle/>
          <a:p>
            <a:r>
              <a:rPr lang="pl-PL" dirty="0"/>
              <a:t>Konflikty</a:t>
            </a:r>
            <a:br>
              <a:rPr lang="en-US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en-US" sz="3100" dirty="0">
                <a:solidFill>
                  <a:srgbClr val="61A83F"/>
                </a:solidFill>
              </a:rPr>
              <a:t>blame</a:t>
            </a:r>
            <a:endParaRPr lang="pl-PL" sz="3100" dirty="0">
              <a:solidFill>
                <a:srgbClr val="61A83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BBCB99-E0E8-4FC3-875A-65CD23650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4340847"/>
            <a:ext cx="1051560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2135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en-US" sz="1800" b="1" dirty="0" err="1">
                <a:solidFill>
                  <a:schemeClr val="accent2"/>
                </a:solidFill>
              </a:rPr>
              <a:t>mergetool</a:t>
            </a:r>
            <a:r>
              <a:rPr lang="pl-PL" sz="1800" b="1" dirty="0">
                <a:solidFill>
                  <a:schemeClr val="accent2"/>
                </a:solidFill>
              </a:rPr>
              <a:t> </a:t>
            </a:r>
            <a:r>
              <a:rPr lang="pl-PL" sz="1800" i="1" dirty="0"/>
              <a:t>–</a:t>
            </a:r>
            <a:r>
              <a:rPr lang="en-US" sz="1800" i="1" dirty="0"/>
              <a:t> </a:t>
            </a:r>
            <a:r>
              <a:rPr lang="en-US" sz="1800" dirty="0" err="1"/>
              <a:t>polecenie</a:t>
            </a:r>
            <a:r>
              <a:rPr lang="en-US" sz="1800" dirty="0"/>
              <a:t> </a:t>
            </a:r>
            <a:r>
              <a:rPr lang="en-US" sz="1800" dirty="0" err="1"/>
              <a:t>otwiera</a:t>
            </a:r>
            <a:r>
              <a:rPr lang="en-US" sz="1800" dirty="0"/>
              <a:t> </a:t>
            </a:r>
            <a:r>
              <a:rPr lang="en-US" sz="1800" dirty="0" err="1"/>
              <a:t>edytor</a:t>
            </a:r>
            <a:r>
              <a:rPr lang="en-US" sz="1800" dirty="0"/>
              <a:t> </a:t>
            </a:r>
            <a:r>
              <a:rPr lang="en-US" sz="1800" dirty="0" err="1"/>
              <a:t>graficzny</a:t>
            </a:r>
            <a:r>
              <a:rPr lang="en-US" sz="1800" dirty="0"/>
              <a:t> </a:t>
            </a:r>
            <a:r>
              <a:rPr lang="en-US" sz="1800" dirty="0" err="1"/>
              <a:t>umożliwiający</a:t>
            </a:r>
            <a:r>
              <a:rPr lang="en-US" sz="1800" dirty="0"/>
              <a:t> </a:t>
            </a:r>
            <a:r>
              <a:rPr lang="en-US" sz="1800" dirty="0" err="1"/>
              <a:t>porównanie</a:t>
            </a:r>
            <a:r>
              <a:rPr lang="en-US" sz="1800" dirty="0"/>
              <a:t> </a:t>
            </a:r>
            <a:r>
              <a:rPr lang="en-US" sz="1800" dirty="0" err="1"/>
              <a:t>obu</a:t>
            </a:r>
            <a:r>
              <a:rPr lang="en-US" sz="1800" dirty="0"/>
              <a:t> </a:t>
            </a:r>
            <a:r>
              <a:rPr lang="en-US" sz="1800" dirty="0" err="1"/>
              <a:t>wersji</a:t>
            </a:r>
            <a:r>
              <a:rPr lang="en-US" sz="1800" dirty="0"/>
              <a:t> </a:t>
            </a:r>
            <a:r>
              <a:rPr lang="en-US" sz="1800" dirty="0" err="1"/>
              <a:t>plików</a:t>
            </a:r>
            <a:r>
              <a:rPr lang="en-US" sz="1800" dirty="0"/>
              <a:t> (</a:t>
            </a:r>
            <a:r>
              <a:rPr lang="en-US" sz="1800" dirty="0" err="1"/>
              <a:t>zdalnej</a:t>
            </a:r>
            <a:r>
              <a:rPr lang="en-US" sz="1800" dirty="0"/>
              <a:t> </a:t>
            </a:r>
            <a:r>
              <a:rPr lang="en-US" sz="1800" dirty="0" err="1"/>
              <a:t>i</a:t>
            </a:r>
            <a:r>
              <a:rPr lang="en-US" sz="1800" dirty="0"/>
              <a:t> </a:t>
            </a:r>
            <a:r>
              <a:rPr lang="en-US" sz="1800" dirty="0" err="1"/>
              <a:t>lokalnej</a:t>
            </a:r>
            <a:r>
              <a:rPr lang="en-US" sz="1800" dirty="0"/>
              <a:t>) </a:t>
            </a:r>
            <a:r>
              <a:rPr lang="en-US" sz="1800" dirty="0" err="1"/>
              <a:t>i</a:t>
            </a:r>
            <a:r>
              <a:rPr lang="en-US" sz="1800" dirty="0"/>
              <a:t> </a:t>
            </a:r>
            <a:r>
              <a:rPr lang="en-US" sz="1800" dirty="0" err="1"/>
              <a:t>wybranie</a:t>
            </a:r>
            <a:r>
              <a:rPr lang="en-US" sz="1800" dirty="0"/>
              <a:t> </a:t>
            </a:r>
            <a:r>
              <a:rPr lang="en-US" sz="1800" dirty="0" err="1"/>
              <a:t>odpowiedniej</a:t>
            </a: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git config --global</a:t>
            </a:r>
            <a:r>
              <a:rPr lang="pl-PL" sz="1800" b="1" dirty="0">
                <a:solidFill>
                  <a:schemeClr val="accent2"/>
                </a:solidFill>
              </a:rPr>
              <a:t> </a:t>
            </a:r>
            <a:r>
              <a:rPr lang="en-US" sz="1800" b="1" dirty="0" err="1">
                <a:solidFill>
                  <a:schemeClr val="accent2"/>
                </a:solidFill>
              </a:rPr>
              <a:t>merge.tool</a:t>
            </a:r>
            <a:r>
              <a:rPr lang="en-US" sz="1800" b="1" dirty="0">
                <a:solidFill>
                  <a:schemeClr val="accent2"/>
                </a:solidFill>
              </a:rPr>
              <a:t> &lt;</a:t>
            </a:r>
            <a:r>
              <a:rPr lang="en-US" sz="1800" b="1" dirty="0" err="1">
                <a:solidFill>
                  <a:schemeClr val="accent2"/>
                </a:solidFill>
              </a:rPr>
              <a:t>nazwa_edytora</a:t>
            </a:r>
            <a:r>
              <a:rPr lang="en-US" sz="1800" b="1" dirty="0">
                <a:solidFill>
                  <a:schemeClr val="accent2"/>
                </a:solidFill>
              </a:rPr>
              <a:t>&gt; </a:t>
            </a:r>
            <a:r>
              <a:rPr lang="pl-PL" sz="1800" i="1" dirty="0"/>
              <a:t>–</a:t>
            </a:r>
            <a:r>
              <a:rPr lang="en-US" sz="1800" i="1" dirty="0"/>
              <a:t> </a:t>
            </a:r>
            <a:r>
              <a:rPr lang="en-US" sz="1800" dirty="0" err="1"/>
              <a:t>konfiguracja</a:t>
            </a:r>
            <a:r>
              <a:rPr lang="en-US" sz="1800" dirty="0"/>
              <a:t> </a:t>
            </a:r>
            <a:r>
              <a:rPr lang="en-US" sz="1800" dirty="0" err="1"/>
              <a:t>mergetoola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29418"/>
            <a:ext cx="10515600" cy="1325563"/>
          </a:xfrm>
        </p:spPr>
        <p:txBody>
          <a:bodyPr>
            <a:normAutofit/>
          </a:bodyPr>
          <a:lstStyle/>
          <a:p>
            <a:r>
              <a:rPr lang="pl-PL" dirty="0"/>
              <a:t>Konflikty</a:t>
            </a:r>
            <a:br>
              <a:rPr lang="en-US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en-US" sz="3100" dirty="0" err="1">
                <a:solidFill>
                  <a:srgbClr val="61A83F"/>
                </a:solidFill>
              </a:rPr>
              <a:t>mergetool</a:t>
            </a:r>
            <a:endParaRPr lang="pl-PL" sz="3100" dirty="0">
              <a:solidFill>
                <a:srgbClr val="61A8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5790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609" y="279296"/>
            <a:ext cx="5920352" cy="1797803"/>
          </a:xfrm>
        </p:spPr>
        <p:txBody>
          <a:bodyPr/>
          <a:lstStyle/>
          <a:p>
            <a:r>
              <a:rPr lang="pl-PL" dirty="0"/>
              <a:t>Zadanie 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869515" y="1697508"/>
            <a:ext cx="95934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Edytuj istniejący plik „zadanie_8.txt”, (co mają zrobić z treścią? Np.. Utwórz rym dopisując ostatni wers)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żarty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informatyczne</a:t>
            </a:r>
            <a:r>
              <a:rPr lang="en-US" dirty="0">
                <a:solidFill>
                  <a:schemeClr val="bg2"/>
                </a:solidFill>
              </a:rPr>
              <a:t> z </a:t>
            </a:r>
            <a:r>
              <a:rPr lang="en-US" dirty="0" err="1">
                <a:solidFill>
                  <a:schemeClr val="bg2"/>
                </a:solidFill>
              </a:rPr>
              <a:t>błędami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ortograficznymi</a:t>
            </a:r>
            <a:r>
              <a:rPr lang="en-US" dirty="0">
                <a:solidFill>
                  <a:schemeClr val="bg2"/>
                </a:solidFill>
              </a:rPr>
              <a:t>? </a:t>
            </a:r>
            <a:r>
              <a:rPr lang="en-US" dirty="0" err="1">
                <a:solidFill>
                  <a:schemeClr val="bg2"/>
                </a:solidFill>
              </a:rPr>
              <a:t>Albo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proste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równania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matematyczne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dwie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osoby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uzupełniają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dobre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wyniki</a:t>
            </a:r>
            <a:r>
              <a:rPr lang="en-US" dirty="0">
                <a:solidFill>
                  <a:schemeClr val="bg2"/>
                </a:solidFill>
              </a:rPr>
              <a:t> a </a:t>
            </a:r>
            <a:r>
              <a:rPr lang="en-US" dirty="0" err="1">
                <a:solidFill>
                  <a:schemeClr val="bg2"/>
                </a:solidFill>
              </a:rPr>
              <a:t>dwie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osoby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psują</a:t>
            </a:r>
            <a:r>
              <a:rPr lang="en-US" dirty="0">
                <a:solidFill>
                  <a:schemeClr val="bg2"/>
                </a:solidFill>
              </a:rPr>
              <a:t>?</a:t>
            </a:r>
          </a:p>
          <a:p>
            <a:pPr marL="457200" indent="-457200"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Sprawdź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czy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pracujesz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najbardziej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aktualnej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wersji</a:t>
            </a:r>
            <a:endParaRPr lang="en-US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Commituj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zmiany</a:t>
            </a:r>
            <a:r>
              <a:rPr lang="en-US" dirty="0">
                <a:solidFill>
                  <a:schemeClr val="bg2"/>
                </a:solidFill>
              </a:rPr>
              <a:t> do </a:t>
            </a:r>
            <a:r>
              <a:rPr lang="en-US" dirty="0" err="1">
                <a:solidFill>
                  <a:schemeClr val="bg2"/>
                </a:solidFill>
              </a:rPr>
              <a:t>mastera</a:t>
            </a:r>
            <a:endParaRPr lang="en-US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Wyślij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zmiany</a:t>
            </a:r>
            <a:r>
              <a:rPr lang="en-US" dirty="0">
                <a:solidFill>
                  <a:schemeClr val="bg2"/>
                </a:solidFill>
              </a:rPr>
              <a:t> do </a:t>
            </a:r>
            <a:r>
              <a:rPr lang="en-US" dirty="0" err="1">
                <a:solidFill>
                  <a:schemeClr val="bg2"/>
                </a:solidFill>
              </a:rPr>
              <a:t>zdalnego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repozytorium</a:t>
            </a:r>
            <a:endParaRPr lang="en-US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pl-PL" dirty="0">
                <a:solidFill>
                  <a:schemeClr val="bg2"/>
                </a:solidFill>
              </a:rPr>
              <a:t>Współpracując z resztą zespołu rozwiąż konflikty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7CA38F-FBA2-D643-881D-E571072F9D3E}"/>
              </a:ext>
            </a:extLst>
          </p:cNvPr>
          <p:cNvSpPr txBox="1"/>
          <p:nvPr/>
        </p:nvSpPr>
        <p:spPr>
          <a:xfrm>
            <a:off x="869515" y="4133456"/>
            <a:ext cx="10143639" cy="2445248"/>
          </a:xfrm>
          <a:prstGeom prst="rect">
            <a:avLst/>
          </a:prstGeom>
          <a:solidFill>
            <a:schemeClr val="tx1"/>
          </a:solidFill>
          <a:ln w="69850" cmpd="thinThick">
            <a:noFill/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sz="2000" b="1" dirty="0">
                <a:solidFill>
                  <a:srgbClr val="60A73E"/>
                </a:solidFill>
              </a:rPr>
              <a:t>ŚCIĄGAWKA:</a:t>
            </a:r>
          </a:p>
          <a:p>
            <a:endParaRPr lang="pl-PL" sz="2000" b="1" dirty="0">
              <a:solidFill>
                <a:srgbClr val="60A73E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$ git commit </a:t>
            </a:r>
            <a:r>
              <a:rPr lang="pl-PL" sz="2000" dirty="0">
                <a:solidFill>
                  <a:schemeClr val="bg2"/>
                </a:solidFill>
              </a:rPr>
              <a:t>– zapisanie commita</a:t>
            </a:r>
            <a:endParaRPr lang="en-US" sz="2000" dirty="0">
              <a:solidFill>
                <a:schemeClr val="bg2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$ git </a:t>
            </a:r>
            <a:r>
              <a:rPr lang="en-US" sz="2000" b="1" dirty="0">
                <a:solidFill>
                  <a:schemeClr val="bg2"/>
                </a:solidFill>
              </a:rPr>
              <a:t>fetch</a:t>
            </a:r>
            <a:r>
              <a:rPr lang="pl-PL" sz="2000" b="1" dirty="0">
                <a:solidFill>
                  <a:schemeClr val="bg2"/>
                </a:solidFill>
              </a:rPr>
              <a:t> </a:t>
            </a:r>
            <a:r>
              <a:rPr lang="pl-PL" sz="2000" dirty="0">
                <a:solidFill>
                  <a:schemeClr val="bg2"/>
                </a:solidFill>
              </a:rPr>
              <a:t>–-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  <a:r>
              <a:rPr lang="en-US" sz="2000" dirty="0" err="1">
                <a:solidFill>
                  <a:schemeClr val="bg2"/>
                </a:solidFill>
              </a:rPr>
              <a:t>sprawdzenie</a:t>
            </a:r>
            <a:endParaRPr lang="en-US" sz="2000" dirty="0">
              <a:solidFill>
                <a:schemeClr val="bg2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$ git push </a:t>
            </a:r>
            <a:r>
              <a:rPr lang="pl-PL" sz="2000" dirty="0">
                <a:solidFill>
                  <a:schemeClr val="bg2"/>
                </a:solidFill>
              </a:rPr>
              <a:t>–-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  <a:r>
              <a:rPr lang="en-US" sz="2000" dirty="0" err="1">
                <a:solidFill>
                  <a:schemeClr val="bg2"/>
                </a:solidFill>
              </a:rPr>
              <a:t>wypchnięcie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  <a:r>
              <a:rPr lang="en-US" sz="2000" dirty="0" err="1">
                <a:solidFill>
                  <a:schemeClr val="bg2"/>
                </a:solidFill>
              </a:rPr>
              <a:t>zmian</a:t>
            </a:r>
            <a:r>
              <a:rPr lang="en-US" sz="2000" dirty="0">
                <a:solidFill>
                  <a:schemeClr val="bg2"/>
                </a:solidFill>
              </a:rPr>
              <a:t> do </a:t>
            </a:r>
            <a:r>
              <a:rPr lang="en-US" sz="2000" dirty="0" err="1">
                <a:solidFill>
                  <a:schemeClr val="bg2"/>
                </a:solidFill>
              </a:rPr>
              <a:t>zdalnego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  <a:r>
              <a:rPr lang="en-US" sz="2000" dirty="0" err="1">
                <a:solidFill>
                  <a:schemeClr val="bg2"/>
                </a:solidFill>
              </a:rPr>
              <a:t>repozytorium</a:t>
            </a:r>
            <a:endParaRPr lang="en-US" sz="2000" dirty="0">
              <a:solidFill>
                <a:schemeClr val="bg2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$ git mergetool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pl-PL" sz="2000" dirty="0">
                <a:solidFill>
                  <a:schemeClr val="bg2"/>
                </a:solidFill>
              </a:rPr>
              <a:t>– </a:t>
            </a:r>
            <a:r>
              <a:rPr lang="en-US" sz="2000" dirty="0" err="1">
                <a:solidFill>
                  <a:schemeClr val="bg2"/>
                </a:solidFill>
              </a:rPr>
              <a:t>otworzenie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  <a:r>
              <a:rPr lang="en-US" sz="2000" dirty="0" err="1">
                <a:solidFill>
                  <a:schemeClr val="bg2"/>
                </a:solidFill>
              </a:rPr>
              <a:t>graficznego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  <a:r>
              <a:rPr lang="en-US" sz="2000" dirty="0" err="1">
                <a:solidFill>
                  <a:schemeClr val="bg2"/>
                </a:solidFill>
              </a:rPr>
              <a:t>narzędzia</a:t>
            </a:r>
            <a:r>
              <a:rPr lang="en-US" sz="2000" dirty="0">
                <a:solidFill>
                  <a:schemeClr val="bg2"/>
                </a:solidFill>
              </a:rPr>
              <a:t> do </a:t>
            </a:r>
            <a:r>
              <a:rPr lang="en-US" sz="2000" dirty="0" err="1">
                <a:solidFill>
                  <a:schemeClr val="bg2"/>
                </a:solidFill>
              </a:rPr>
              <a:t>rozwiązywania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  <a:r>
              <a:rPr lang="en-US" sz="2000" dirty="0" err="1">
                <a:solidFill>
                  <a:schemeClr val="bg2"/>
                </a:solidFill>
              </a:rPr>
              <a:t>konfliktów</a:t>
            </a:r>
            <a:endParaRPr lang="pl-PL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4699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490BD280-2204-B94B-9FE8-4F8620F53225}"/>
              </a:ext>
            </a:extLst>
          </p:cNvPr>
          <p:cNvCxnSpPr>
            <a:cxnSpLocks/>
            <a:stCxn id="57" idx="6"/>
            <a:endCxn id="73" idx="2"/>
          </p:cNvCxnSpPr>
          <p:nvPr/>
        </p:nvCxnSpPr>
        <p:spPr>
          <a:xfrm>
            <a:off x="4707010" y="3923918"/>
            <a:ext cx="2675567" cy="0"/>
          </a:xfrm>
          <a:prstGeom prst="straightConnector1">
            <a:avLst/>
          </a:prstGeom>
          <a:ln w="53975">
            <a:solidFill>
              <a:srgbClr val="575757"/>
            </a:solidFill>
            <a:prstDash val="sysDot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F348202A-78A0-F849-A0CF-88335904B400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3338704" y="2341564"/>
            <a:ext cx="5398896" cy="0"/>
          </a:xfrm>
          <a:prstGeom prst="straightConnector1">
            <a:avLst/>
          </a:prstGeom>
          <a:ln w="53975">
            <a:solidFill>
              <a:srgbClr val="575757"/>
            </a:solidFill>
            <a:prstDash val="sysDot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E3286C72-520F-4945-BD77-5824DE3223C3}"/>
              </a:ext>
            </a:extLst>
          </p:cNvPr>
          <p:cNvSpPr/>
          <p:nvPr/>
        </p:nvSpPr>
        <p:spPr>
          <a:xfrm>
            <a:off x="289107" y="1576805"/>
            <a:ext cx="10641850" cy="1391019"/>
          </a:xfrm>
          <a:prstGeom prst="rect">
            <a:avLst/>
          </a:prstGeom>
          <a:noFill/>
          <a:ln w="57150">
            <a:solidFill>
              <a:srgbClr val="61A83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1B61F2E-7277-F246-B3B7-3CCD595F429A}"/>
              </a:ext>
            </a:extLst>
          </p:cNvPr>
          <p:cNvSpPr/>
          <p:nvPr/>
        </p:nvSpPr>
        <p:spPr>
          <a:xfrm>
            <a:off x="289107" y="3145440"/>
            <a:ext cx="10667927" cy="3445860"/>
          </a:xfrm>
          <a:prstGeom prst="rect">
            <a:avLst/>
          </a:prstGeom>
          <a:noFill/>
          <a:ln w="57150">
            <a:solidFill>
              <a:srgbClr val="28358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96FADA-F75E-CB44-8019-1F4BBB079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8282"/>
            <a:ext cx="10515600" cy="1325563"/>
          </a:xfrm>
        </p:spPr>
        <p:txBody>
          <a:bodyPr/>
          <a:lstStyle/>
          <a:p>
            <a:r>
              <a:rPr lang="pl-PL" dirty="0"/>
              <a:t>Podsumowanie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33D4916-4956-BB43-BCA2-0B64A7247FCD}"/>
              </a:ext>
            </a:extLst>
          </p:cNvPr>
          <p:cNvCxnSpPr>
            <a:cxnSpLocks/>
            <a:stCxn id="57" idx="4"/>
            <a:endCxn id="62" idx="0"/>
          </p:cNvCxnSpPr>
          <p:nvPr/>
        </p:nvCxnSpPr>
        <p:spPr>
          <a:xfrm flipH="1">
            <a:off x="4476315" y="4148354"/>
            <a:ext cx="6259" cy="1796890"/>
          </a:xfrm>
          <a:prstGeom prst="straightConnector1">
            <a:avLst/>
          </a:prstGeom>
          <a:ln w="53975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89892F5-797D-424B-80F1-AB4926588818}"/>
              </a:ext>
            </a:extLst>
          </p:cNvPr>
          <p:cNvCxnSpPr>
            <a:cxnSpLocks/>
            <a:stCxn id="54" idx="4"/>
            <a:endCxn id="57" idx="0"/>
          </p:cNvCxnSpPr>
          <p:nvPr/>
        </p:nvCxnSpPr>
        <p:spPr>
          <a:xfrm>
            <a:off x="4470810" y="2565999"/>
            <a:ext cx="11764" cy="1133482"/>
          </a:xfrm>
          <a:prstGeom prst="straightConnector1">
            <a:avLst/>
          </a:prstGeom>
          <a:ln w="53975">
            <a:prstDash val="sysDash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E1E14790-6A9A-BA4A-A000-1123C5805968}"/>
              </a:ext>
            </a:extLst>
          </p:cNvPr>
          <p:cNvSpPr/>
          <p:nvPr/>
        </p:nvSpPr>
        <p:spPr>
          <a:xfrm>
            <a:off x="3368505" y="4684451"/>
            <a:ext cx="2194651" cy="414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git </a:t>
            </a:r>
            <a:r>
              <a:rPr lang="pl-PL" dirty="0" err="1"/>
              <a:t>checkout</a:t>
            </a:r>
            <a:r>
              <a:rPr lang="pl-PL" dirty="0"/>
              <a:t> -d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3BB4FFC-0836-894F-BFB0-4CEC317A40D9}"/>
              </a:ext>
            </a:extLst>
          </p:cNvPr>
          <p:cNvSpPr/>
          <p:nvPr/>
        </p:nvSpPr>
        <p:spPr>
          <a:xfrm>
            <a:off x="2118538" y="2134138"/>
            <a:ext cx="1220166" cy="4148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b="1" dirty="0">
                <a:solidFill>
                  <a:srgbClr val="61A83F"/>
                </a:solidFill>
              </a:rPr>
              <a:t>master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F04B1C6-9C63-874D-AAFD-99DF506EB24C}"/>
              </a:ext>
            </a:extLst>
          </p:cNvPr>
          <p:cNvSpPr/>
          <p:nvPr/>
        </p:nvSpPr>
        <p:spPr>
          <a:xfrm>
            <a:off x="2118538" y="3716492"/>
            <a:ext cx="1220166" cy="4148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b="1" dirty="0">
                <a:solidFill>
                  <a:srgbClr val="283583"/>
                </a:solidFill>
              </a:rPr>
              <a:t>master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3818042-590B-8A4D-AAF6-A5F3EB705884}"/>
              </a:ext>
            </a:extLst>
          </p:cNvPr>
          <p:cNvSpPr/>
          <p:nvPr/>
        </p:nvSpPr>
        <p:spPr>
          <a:xfrm>
            <a:off x="2118538" y="5962255"/>
            <a:ext cx="1220166" cy="4148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b="1" dirty="0" err="1">
                <a:solidFill>
                  <a:srgbClr val="283583"/>
                </a:solidFill>
              </a:rPr>
              <a:t>branch</a:t>
            </a:r>
            <a:endParaRPr lang="pl-PL" b="1" dirty="0">
              <a:solidFill>
                <a:srgbClr val="283583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FF28F24-8728-1A4F-A844-50CAA0C03193}"/>
              </a:ext>
            </a:extLst>
          </p:cNvPr>
          <p:cNvGrpSpPr/>
          <p:nvPr/>
        </p:nvGrpSpPr>
        <p:grpSpPr>
          <a:xfrm>
            <a:off x="288685" y="1548572"/>
            <a:ext cx="1662149" cy="448873"/>
            <a:chOff x="389308" y="1964387"/>
            <a:chExt cx="1662149" cy="44887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C2097E5-75D4-9045-892A-385062987F50}"/>
                </a:ext>
              </a:extLst>
            </p:cNvPr>
            <p:cNvSpPr/>
            <p:nvPr/>
          </p:nvSpPr>
          <p:spPr>
            <a:xfrm>
              <a:off x="389308" y="1988923"/>
              <a:ext cx="1662149" cy="395430"/>
            </a:xfrm>
            <a:prstGeom prst="rect">
              <a:avLst/>
            </a:prstGeom>
            <a:noFill/>
            <a:ln w="57150">
              <a:solidFill>
                <a:srgbClr val="61A83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l-PL" b="1" dirty="0">
                  <a:solidFill>
                    <a:srgbClr val="61A83F"/>
                  </a:solidFill>
                </a:rPr>
                <a:t>       </a:t>
              </a:r>
              <a:r>
                <a:rPr lang="pl-PL" b="1" dirty="0" err="1">
                  <a:solidFill>
                    <a:srgbClr val="61A83F"/>
                  </a:solidFill>
                </a:rPr>
                <a:t>remote</a:t>
              </a:r>
              <a:endParaRPr lang="pl-PL" b="1" dirty="0">
                <a:solidFill>
                  <a:srgbClr val="61A83F"/>
                </a:solidFill>
              </a:endParaRPr>
            </a:p>
          </p:txBody>
        </p:sp>
        <p:pic>
          <p:nvPicPr>
            <p:cNvPr id="47" name="Picture 46" descr="A picture containing drawing, window&#10;&#10;Description automatically generated">
              <a:extLst>
                <a:ext uri="{FF2B5EF4-FFF2-40B4-BE49-F238E27FC236}">
                  <a16:creationId xmlns:a16="http://schemas.microsoft.com/office/drawing/2014/main" id="{12D4DA18-DE55-5F4A-A407-445DFEC03A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308" y="1964387"/>
              <a:ext cx="448873" cy="448873"/>
            </a:xfrm>
            <a:prstGeom prst="rect">
              <a:avLst/>
            </a:prstGeom>
          </p:spPr>
        </p:pic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9F0CB4ED-0ECA-D34F-B319-7B15CB84B57A}"/>
              </a:ext>
            </a:extLst>
          </p:cNvPr>
          <p:cNvSpPr/>
          <p:nvPr/>
        </p:nvSpPr>
        <p:spPr>
          <a:xfrm>
            <a:off x="4246373" y="2117126"/>
            <a:ext cx="448873" cy="448873"/>
          </a:xfrm>
          <a:prstGeom prst="ellipse">
            <a:avLst/>
          </a:prstGeom>
          <a:solidFill>
            <a:schemeClr val="bg1"/>
          </a:solidFill>
          <a:ln w="57150">
            <a:solidFill>
              <a:srgbClr val="61A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rgbClr val="61A83F"/>
                </a:solidFill>
              </a:rPr>
              <a:t>1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786FA73-0B34-6A4C-A08A-8B2D4D2EDA81}"/>
              </a:ext>
            </a:extLst>
          </p:cNvPr>
          <p:cNvGrpSpPr/>
          <p:nvPr/>
        </p:nvGrpSpPr>
        <p:grpSpPr>
          <a:xfrm>
            <a:off x="275898" y="3113197"/>
            <a:ext cx="1713123" cy="448871"/>
            <a:chOff x="338334" y="4115635"/>
            <a:chExt cx="1713123" cy="448871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321E043-20FD-BB4C-8CB6-2D460BC60F67}"/>
                </a:ext>
              </a:extLst>
            </p:cNvPr>
            <p:cNvSpPr/>
            <p:nvPr/>
          </p:nvSpPr>
          <p:spPr>
            <a:xfrm>
              <a:off x="351543" y="4142355"/>
              <a:ext cx="1699914" cy="395430"/>
            </a:xfrm>
            <a:prstGeom prst="rect">
              <a:avLst/>
            </a:prstGeom>
            <a:noFill/>
            <a:ln w="57150">
              <a:solidFill>
                <a:srgbClr val="2835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l-PL" b="1" dirty="0">
                  <a:solidFill>
                    <a:srgbClr val="283583"/>
                  </a:solidFill>
                </a:rPr>
                <a:t>       </a:t>
              </a:r>
              <a:r>
                <a:rPr lang="pl-PL" b="1" dirty="0" err="1">
                  <a:solidFill>
                    <a:srgbClr val="283583"/>
                  </a:solidFill>
                </a:rPr>
                <a:t>local</a:t>
              </a:r>
              <a:endParaRPr lang="pl-PL" b="1" dirty="0">
                <a:solidFill>
                  <a:srgbClr val="283583"/>
                </a:solidFill>
              </a:endParaRPr>
            </a:p>
          </p:txBody>
        </p:sp>
        <p:pic>
          <p:nvPicPr>
            <p:cNvPr id="56" name="Picture 55" descr="A close up of a sign&#10;&#10;Description automatically generated">
              <a:extLst>
                <a:ext uri="{FF2B5EF4-FFF2-40B4-BE49-F238E27FC236}">
                  <a16:creationId xmlns:a16="http://schemas.microsoft.com/office/drawing/2014/main" id="{6B779D9C-2C6E-A247-A5F9-16CCF816F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34" y="4115635"/>
              <a:ext cx="448871" cy="448871"/>
            </a:xfrm>
            <a:prstGeom prst="rect">
              <a:avLst/>
            </a:prstGeom>
          </p:spPr>
        </p:pic>
      </p:grpSp>
      <p:sp>
        <p:nvSpPr>
          <p:cNvPr id="57" name="Oval 56">
            <a:extLst>
              <a:ext uri="{FF2B5EF4-FFF2-40B4-BE49-F238E27FC236}">
                <a16:creationId xmlns:a16="http://schemas.microsoft.com/office/drawing/2014/main" id="{A40C751A-8055-9D49-A389-EFDB44CE1B50}"/>
              </a:ext>
            </a:extLst>
          </p:cNvPr>
          <p:cNvSpPr/>
          <p:nvPr/>
        </p:nvSpPr>
        <p:spPr>
          <a:xfrm>
            <a:off x="4258137" y="3699481"/>
            <a:ext cx="448873" cy="448873"/>
          </a:xfrm>
          <a:prstGeom prst="ellipse">
            <a:avLst/>
          </a:prstGeom>
          <a:solidFill>
            <a:schemeClr val="bg1"/>
          </a:solidFill>
          <a:ln w="57150">
            <a:solidFill>
              <a:srgbClr val="2835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rgbClr val="283583"/>
                </a:solidFill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78C602-4B40-F84A-B758-3ADA7D7151C4}"/>
              </a:ext>
            </a:extLst>
          </p:cNvPr>
          <p:cNvSpPr/>
          <p:nvPr/>
        </p:nvSpPr>
        <p:spPr>
          <a:xfrm>
            <a:off x="3855747" y="2764440"/>
            <a:ext cx="1220166" cy="588312"/>
          </a:xfrm>
          <a:prstGeom prst="rect">
            <a:avLst/>
          </a:prstGeom>
          <a:solidFill>
            <a:srgbClr val="61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git clone git </a:t>
            </a:r>
            <a:r>
              <a:rPr lang="pl-PL" dirty="0" err="1"/>
              <a:t>pull</a:t>
            </a:r>
            <a:endParaRPr lang="pl-PL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0CBFFD27-9213-1E46-961B-64718361ED51}"/>
              </a:ext>
            </a:extLst>
          </p:cNvPr>
          <p:cNvSpPr/>
          <p:nvPr/>
        </p:nvSpPr>
        <p:spPr>
          <a:xfrm>
            <a:off x="4251878" y="5945244"/>
            <a:ext cx="448873" cy="448873"/>
          </a:xfrm>
          <a:prstGeom prst="ellipse">
            <a:avLst/>
          </a:prstGeom>
          <a:solidFill>
            <a:schemeClr val="bg1"/>
          </a:solidFill>
          <a:ln w="57150">
            <a:solidFill>
              <a:srgbClr val="2835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rgbClr val="283583"/>
                </a:solidFill>
              </a:rPr>
              <a:t>1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E3A5CBBD-9AA0-AF44-9D68-717C1FBA6B46}"/>
              </a:ext>
            </a:extLst>
          </p:cNvPr>
          <p:cNvSpPr/>
          <p:nvPr/>
        </p:nvSpPr>
        <p:spPr>
          <a:xfrm>
            <a:off x="7382577" y="5945244"/>
            <a:ext cx="448873" cy="448873"/>
          </a:xfrm>
          <a:prstGeom prst="ellipse">
            <a:avLst/>
          </a:prstGeom>
          <a:solidFill>
            <a:schemeClr val="bg1"/>
          </a:solidFill>
          <a:ln w="57150">
            <a:solidFill>
              <a:srgbClr val="2835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rgbClr val="283583"/>
                </a:solidFill>
              </a:rPr>
              <a:t>2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A8F0CC89-0906-1F4E-ADE5-D8463B4A02CE}"/>
              </a:ext>
            </a:extLst>
          </p:cNvPr>
          <p:cNvCxnSpPr>
            <a:cxnSpLocks/>
            <a:endCxn id="65" idx="2"/>
          </p:cNvCxnSpPr>
          <p:nvPr/>
        </p:nvCxnSpPr>
        <p:spPr>
          <a:xfrm>
            <a:off x="4700751" y="6169680"/>
            <a:ext cx="2681826" cy="1"/>
          </a:xfrm>
          <a:prstGeom prst="straightConnector1">
            <a:avLst/>
          </a:prstGeom>
          <a:ln w="53975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0FDC589-A22E-6842-836F-7A2FCC78A816}"/>
              </a:ext>
            </a:extLst>
          </p:cNvPr>
          <p:cNvSpPr/>
          <p:nvPr/>
        </p:nvSpPr>
        <p:spPr>
          <a:xfrm>
            <a:off x="5143733" y="5962255"/>
            <a:ext cx="1790355" cy="414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git </a:t>
            </a:r>
            <a:r>
              <a:rPr lang="pl-PL" dirty="0" err="1"/>
              <a:t>commit</a:t>
            </a:r>
            <a:endParaRPr lang="pl-PL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613F899F-79AC-A64E-ACA2-86ABC84B0F79}"/>
              </a:ext>
            </a:extLst>
          </p:cNvPr>
          <p:cNvSpPr/>
          <p:nvPr/>
        </p:nvSpPr>
        <p:spPr>
          <a:xfrm>
            <a:off x="7382577" y="3699481"/>
            <a:ext cx="448873" cy="448873"/>
          </a:xfrm>
          <a:prstGeom prst="ellipse">
            <a:avLst/>
          </a:prstGeom>
          <a:solidFill>
            <a:schemeClr val="bg1"/>
          </a:solidFill>
          <a:ln w="57150">
            <a:solidFill>
              <a:srgbClr val="2835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rgbClr val="283583"/>
                </a:solidFill>
              </a:rPr>
              <a:t>2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0E9B62B-4346-CA42-8D5F-9A3A1B208466}"/>
              </a:ext>
            </a:extLst>
          </p:cNvPr>
          <p:cNvCxnSpPr>
            <a:cxnSpLocks/>
          </p:cNvCxnSpPr>
          <p:nvPr/>
        </p:nvCxnSpPr>
        <p:spPr>
          <a:xfrm flipV="1">
            <a:off x="7607013" y="4148354"/>
            <a:ext cx="0" cy="1798225"/>
          </a:xfrm>
          <a:prstGeom prst="straightConnector1">
            <a:avLst/>
          </a:prstGeom>
          <a:ln w="53975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B40DDDDE-BBEC-0043-90B7-3DC058BC3430}"/>
              </a:ext>
            </a:extLst>
          </p:cNvPr>
          <p:cNvSpPr/>
          <p:nvPr/>
        </p:nvSpPr>
        <p:spPr>
          <a:xfrm>
            <a:off x="6878773" y="4684451"/>
            <a:ext cx="1456481" cy="414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git </a:t>
            </a:r>
            <a:r>
              <a:rPr lang="pl-PL" dirty="0" err="1"/>
              <a:t>merge</a:t>
            </a:r>
            <a:endParaRPr lang="pl-PL" dirty="0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39C0B08-54E8-F046-8EE6-C8C47A6E050D}"/>
              </a:ext>
            </a:extLst>
          </p:cNvPr>
          <p:cNvSpPr/>
          <p:nvPr/>
        </p:nvSpPr>
        <p:spPr>
          <a:xfrm>
            <a:off x="7382577" y="2117126"/>
            <a:ext cx="448873" cy="448873"/>
          </a:xfrm>
          <a:prstGeom prst="ellipse">
            <a:avLst/>
          </a:prstGeom>
          <a:solidFill>
            <a:schemeClr val="bg1"/>
          </a:solidFill>
          <a:ln w="57150">
            <a:solidFill>
              <a:srgbClr val="61A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rgbClr val="61A83F"/>
                </a:solidFill>
              </a:rPr>
              <a:t>2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A07029F-A65D-A445-A444-54B860033ECF}"/>
              </a:ext>
            </a:extLst>
          </p:cNvPr>
          <p:cNvCxnSpPr>
            <a:cxnSpLocks/>
            <a:stCxn id="73" idx="0"/>
            <a:endCxn id="80" idx="4"/>
          </p:cNvCxnSpPr>
          <p:nvPr/>
        </p:nvCxnSpPr>
        <p:spPr>
          <a:xfrm flipV="1">
            <a:off x="7607014" y="2565999"/>
            <a:ext cx="0" cy="1133482"/>
          </a:xfrm>
          <a:prstGeom prst="straightConnector1">
            <a:avLst/>
          </a:prstGeom>
          <a:ln w="53975">
            <a:prstDash val="sysDash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C24A4E89-A402-8043-845F-AB4E8191F0F0}"/>
              </a:ext>
            </a:extLst>
          </p:cNvPr>
          <p:cNvSpPr/>
          <p:nvPr/>
        </p:nvSpPr>
        <p:spPr>
          <a:xfrm>
            <a:off x="6996930" y="2840639"/>
            <a:ext cx="1220166" cy="414851"/>
          </a:xfrm>
          <a:prstGeom prst="rect">
            <a:avLst/>
          </a:prstGeom>
          <a:solidFill>
            <a:srgbClr val="61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git </a:t>
            </a:r>
            <a:r>
              <a:rPr lang="pl-PL" dirty="0" err="1"/>
              <a:t>push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242087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797803"/>
            <a:ext cx="8166523" cy="419255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l-PL" sz="1800" dirty="0">
                <a:sym typeface="Wingdings" pitchFamily="2" charset="2"/>
              </a:rPr>
              <a:t>Sposoby które umożliwiają wskazanie konkretnego snapshota:</a:t>
            </a:r>
          </a:p>
          <a:p>
            <a:pPr algn="just">
              <a:buFont typeface="Wingdings" pitchFamily="2" charset="2"/>
              <a:buChar char="ü"/>
            </a:pPr>
            <a:r>
              <a:rPr lang="pl-PL" sz="1800" b="1" dirty="0">
                <a:solidFill>
                  <a:srgbClr val="0070C0"/>
                </a:solidFill>
                <a:sym typeface="Wingdings" pitchFamily="2" charset="2"/>
              </a:rPr>
              <a:t>Suma kontrolna SHA-1 </a:t>
            </a:r>
            <a:r>
              <a:rPr lang="pl-PL" sz="1800" dirty="0">
                <a:sym typeface="Wingdings" pitchFamily="2" charset="2"/>
              </a:rPr>
              <a:t>(pełna lub skrócona min 4 znaki, zazwyczaj 8)</a:t>
            </a:r>
          </a:p>
          <a:p>
            <a:pPr algn="just">
              <a:buFont typeface="Wingdings" pitchFamily="2" charset="2"/>
              <a:buChar char="ü"/>
            </a:pPr>
            <a:r>
              <a:rPr lang="pl-PL" sz="1800" dirty="0">
                <a:sym typeface="Wingdings" pitchFamily="2" charset="2"/>
              </a:rPr>
              <a:t>Nazwa </a:t>
            </a:r>
            <a:r>
              <a:rPr lang="pl-PL" sz="1800" b="1" dirty="0">
                <a:solidFill>
                  <a:srgbClr val="0070C0"/>
                </a:solidFill>
                <a:sym typeface="Wingdings" pitchFamily="2" charset="2"/>
              </a:rPr>
              <a:t>brancha</a:t>
            </a:r>
          </a:p>
          <a:p>
            <a:pPr algn="just">
              <a:buFont typeface="Wingdings" pitchFamily="2" charset="2"/>
              <a:buChar char="ü"/>
            </a:pPr>
            <a:r>
              <a:rPr lang="pl-PL" sz="1800" b="1" dirty="0">
                <a:solidFill>
                  <a:srgbClr val="0070C0"/>
                </a:solidFill>
                <a:sym typeface="Wingdings" pitchFamily="2" charset="2"/>
              </a:rPr>
              <a:t>HEAD</a:t>
            </a:r>
            <a:r>
              <a:rPr lang="pl-PL" sz="1800" dirty="0">
                <a:sym typeface="Wingdings" pitchFamily="2" charset="2"/>
              </a:rPr>
              <a:t> – aktualnie wybrany snapshot</a:t>
            </a:r>
          </a:p>
          <a:p>
            <a:pPr algn="just">
              <a:buFont typeface="Wingdings" pitchFamily="2" charset="2"/>
              <a:buChar char="ü"/>
            </a:pPr>
            <a:r>
              <a:rPr lang="pl-PL" sz="1800" b="1" dirty="0">
                <a:solidFill>
                  <a:srgbClr val="0070C0"/>
                </a:solidFill>
                <a:sym typeface="Wingdings" pitchFamily="2" charset="2"/>
              </a:rPr>
              <a:t>HEAD^ </a:t>
            </a:r>
            <a:r>
              <a:rPr lang="pl-PL" sz="1800" dirty="0">
                <a:sym typeface="Wingdings" pitchFamily="2" charset="2"/>
              </a:rPr>
              <a:t>- rodzic aktualnie wybranego snapshota (równoznaczne z HEAD~)</a:t>
            </a:r>
          </a:p>
          <a:p>
            <a:pPr algn="just">
              <a:buFont typeface="Wingdings" pitchFamily="2" charset="2"/>
              <a:buChar char="ü"/>
            </a:pPr>
            <a:r>
              <a:rPr lang="pl-PL" sz="1800" b="1" dirty="0">
                <a:solidFill>
                  <a:srgbClr val="0070C0"/>
                </a:solidFill>
                <a:sym typeface="Wingdings" pitchFamily="2" charset="2"/>
              </a:rPr>
              <a:t>HEAD^2 </a:t>
            </a:r>
            <a:r>
              <a:rPr lang="pl-PL" sz="1800" dirty="0">
                <a:sym typeface="Wingdings" pitchFamily="2" charset="2"/>
              </a:rPr>
              <a:t>– drugi rodzic aktualnie wybranego snapshota (użyteczne przy </a:t>
            </a:r>
            <a:r>
              <a:rPr lang="pl-PL" sz="1800" dirty="0" err="1">
                <a:sym typeface="Wingdings" pitchFamily="2" charset="2"/>
              </a:rPr>
              <a:t>mergowaniu</a:t>
            </a:r>
            <a:r>
              <a:rPr lang="pl-PL" sz="1800" dirty="0">
                <a:sym typeface="Wingdings" pitchFamily="2" charset="2"/>
              </a:rPr>
              <a:t>)</a:t>
            </a:r>
          </a:p>
          <a:p>
            <a:pPr algn="just">
              <a:buFont typeface="Wingdings" pitchFamily="2" charset="2"/>
              <a:buChar char="ü"/>
            </a:pPr>
            <a:r>
              <a:rPr lang="pl-PL" sz="1800" b="1" dirty="0">
                <a:solidFill>
                  <a:srgbClr val="0070C0"/>
                </a:solidFill>
                <a:sym typeface="Wingdings" pitchFamily="2" charset="2"/>
              </a:rPr>
              <a:t>HEAD~3 </a:t>
            </a:r>
            <a:r>
              <a:rPr lang="pl-PL" sz="1800" dirty="0">
                <a:sym typeface="Wingdings" pitchFamily="2" charset="2"/>
              </a:rPr>
              <a:t>– trzeci przodek aktualnie wybranego </a:t>
            </a:r>
            <a:r>
              <a:rPr lang="pl-PL" sz="1800" dirty="0" err="1">
                <a:sym typeface="Wingdings" pitchFamily="2" charset="2"/>
              </a:rPr>
              <a:t>snapshota</a:t>
            </a:r>
            <a:r>
              <a:rPr lang="pl-PL" sz="1800" dirty="0">
                <a:sym typeface="Wingdings" pitchFamily="2" charset="2"/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Wskazywanie snapshota</a:t>
            </a:r>
            <a:br>
              <a:rPr lang="pl-PL" dirty="0"/>
            </a:br>
            <a:endParaRPr lang="pl-PL" sz="3100" dirty="0">
              <a:solidFill>
                <a:srgbClr val="61A83F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570B06A-7414-884A-8318-170D30CF402B}"/>
              </a:ext>
            </a:extLst>
          </p:cNvPr>
          <p:cNvGrpSpPr/>
          <p:nvPr/>
        </p:nvGrpSpPr>
        <p:grpSpPr>
          <a:xfrm>
            <a:off x="9004723" y="1495888"/>
            <a:ext cx="2995961" cy="4310123"/>
            <a:chOff x="9004723" y="1495888"/>
            <a:chExt cx="2995961" cy="431012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68712F7-9660-7A42-BE2E-175E33BD04B3}"/>
                </a:ext>
              </a:extLst>
            </p:cNvPr>
            <p:cNvGrpSpPr/>
            <p:nvPr/>
          </p:nvGrpSpPr>
          <p:grpSpPr>
            <a:xfrm>
              <a:off x="9515959" y="1495888"/>
              <a:ext cx="2484725" cy="3186980"/>
              <a:chOff x="9295425" y="360537"/>
              <a:chExt cx="2484725" cy="3186980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D7748426-0CB7-8042-88F2-E97B719E6519}"/>
                  </a:ext>
                </a:extLst>
              </p:cNvPr>
              <p:cNvSpPr/>
              <p:nvPr/>
            </p:nvSpPr>
            <p:spPr>
              <a:xfrm>
                <a:off x="10292165" y="360537"/>
                <a:ext cx="602453" cy="542786"/>
              </a:xfrm>
              <a:prstGeom prst="ellipse">
                <a:avLst/>
              </a:prstGeom>
              <a:ln>
                <a:solidFill>
                  <a:srgbClr val="558AD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 dirty="0"/>
                  <a:t>C1 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9ADEEDE4-D524-F641-BADC-5708E6E513D5}"/>
                  </a:ext>
                </a:extLst>
              </p:cNvPr>
              <p:cNvSpPr/>
              <p:nvPr/>
            </p:nvSpPr>
            <p:spPr>
              <a:xfrm>
                <a:off x="10292166" y="1139629"/>
                <a:ext cx="616057" cy="542786"/>
              </a:xfrm>
              <a:prstGeom prst="ellipse">
                <a:avLst/>
              </a:prstGeom>
              <a:ln>
                <a:solidFill>
                  <a:srgbClr val="558AD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 dirty="0"/>
                  <a:t>C2  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8F0D0A19-0912-4842-966F-81B192C6E1C3}"/>
                  </a:ext>
                </a:extLst>
              </p:cNvPr>
              <p:cNvSpPr/>
              <p:nvPr/>
            </p:nvSpPr>
            <p:spPr>
              <a:xfrm>
                <a:off x="9593450" y="1755525"/>
                <a:ext cx="616056" cy="526593"/>
              </a:xfrm>
              <a:prstGeom prst="ellipse">
                <a:avLst/>
              </a:prstGeom>
              <a:ln>
                <a:solidFill>
                  <a:srgbClr val="558AD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 dirty="0"/>
                  <a:t>C3     </a:t>
                </a: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CBC4E2D1-02FB-7642-A6ED-3C13C7BF6E71}"/>
                  </a:ext>
                </a:extLst>
              </p:cNvPr>
              <p:cNvSpPr/>
              <p:nvPr/>
            </p:nvSpPr>
            <p:spPr>
              <a:xfrm>
                <a:off x="9593450" y="2609107"/>
                <a:ext cx="643258" cy="569077"/>
              </a:xfrm>
              <a:prstGeom prst="ellipse">
                <a:avLst/>
              </a:prstGeom>
              <a:ln>
                <a:solidFill>
                  <a:srgbClr val="558AD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 dirty="0"/>
                  <a:t>C4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4FA9AA9C-0F9A-EB4F-A757-824906523AB8}"/>
                  </a:ext>
                </a:extLst>
              </p:cNvPr>
              <p:cNvSpPr/>
              <p:nvPr/>
            </p:nvSpPr>
            <p:spPr>
              <a:xfrm>
                <a:off x="10998442" y="2635398"/>
                <a:ext cx="616056" cy="542786"/>
              </a:xfrm>
              <a:prstGeom prst="ellipse">
                <a:avLst/>
              </a:prstGeom>
              <a:ln>
                <a:solidFill>
                  <a:srgbClr val="558AD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 dirty="0"/>
                  <a:t>C6</a:t>
                </a: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972C3CB0-5713-4641-AC25-C6A72F4F14B5}"/>
                  </a:ext>
                </a:extLst>
              </p:cNvPr>
              <p:cNvCxnSpPr>
                <a:cxnSpLocks/>
                <a:stCxn id="5" idx="4"/>
                <a:endCxn id="6" idx="0"/>
              </p:cNvCxnSpPr>
              <p:nvPr/>
            </p:nvCxnSpPr>
            <p:spPr>
              <a:xfrm>
                <a:off x="10593392" y="903323"/>
                <a:ext cx="6803" cy="236306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DCF94797-A563-8446-9579-885BE0D8F276}"/>
                  </a:ext>
                </a:extLst>
              </p:cNvPr>
              <p:cNvCxnSpPr>
                <a:cxnSpLocks/>
                <a:stCxn id="6" idx="2"/>
                <a:endCxn id="7" idx="0"/>
              </p:cNvCxnSpPr>
              <p:nvPr/>
            </p:nvCxnSpPr>
            <p:spPr>
              <a:xfrm flipH="1">
                <a:off x="9901478" y="1411022"/>
                <a:ext cx="390688" cy="344503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AFACE7F0-350D-654F-95EF-D4977C537CA9}"/>
                  </a:ext>
                </a:extLst>
              </p:cNvPr>
              <p:cNvCxnSpPr>
                <a:cxnSpLocks/>
                <a:stCxn id="7" idx="4"/>
                <a:endCxn id="8" idx="0"/>
              </p:cNvCxnSpPr>
              <p:nvPr/>
            </p:nvCxnSpPr>
            <p:spPr>
              <a:xfrm>
                <a:off x="9901478" y="2282118"/>
                <a:ext cx="13601" cy="326989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86E16FE-C90A-AD4B-8D15-432C8FE48BFA}"/>
                  </a:ext>
                </a:extLst>
              </p:cNvPr>
              <p:cNvCxnSpPr>
                <a:cxnSpLocks/>
                <a:stCxn id="35" idx="4"/>
              </p:cNvCxnSpPr>
              <p:nvPr/>
            </p:nvCxnSpPr>
            <p:spPr>
              <a:xfrm>
                <a:off x="11306671" y="2347594"/>
                <a:ext cx="0" cy="315234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FE0F86F-F793-C74C-A71E-D306C258A071}"/>
                  </a:ext>
                </a:extLst>
              </p:cNvPr>
              <p:cNvSpPr txBox="1"/>
              <p:nvPr/>
            </p:nvSpPr>
            <p:spPr>
              <a:xfrm>
                <a:off x="10776349" y="3178185"/>
                <a:ext cx="10038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l-PL" dirty="0">
                    <a:solidFill>
                      <a:schemeClr val="bg1"/>
                    </a:solidFill>
                  </a:rPr>
                  <a:t>feature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E279F5F-906B-0B4C-A928-8D23BCDE6C39}"/>
                  </a:ext>
                </a:extLst>
              </p:cNvPr>
              <p:cNvSpPr txBox="1"/>
              <p:nvPr/>
            </p:nvSpPr>
            <p:spPr>
              <a:xfrm>
                <a:off x="9295425" y="3151253"/>
                <a:ext cx="2824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l-PL" dirty="0">
                    <a:solidFill>
                      <a:schemeClr val="bg1"/>
                    </a:solidFill>
                  </a:rPr>
                  <a:t>*</a:t>
                </a:r>
                <a:endParaRPr lang="pl-PL" dirty="0"/>
              </a:p>
            </p:txBody>
          </p:sp>
        </p:grp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1928685-92CF-B249-83AA-755CC2F0665C}"/>
                </a:ext>
              </a:extLst>
            </p:cNvPr>
            <p:cNvSpPr/>
            <p:nvPr/>
          </p:nvSpPr>
          <p:spPr>
            <a:xfrm>
              <a:off x="9841186" y="4867326"/>
              <a:ext cx="616056" cy="526593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558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sz="1400" dirty="0"/>
                <a:t>C7     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773AAC-F4E9-5849-A925-DC15FEE7BB0D}"/>
                </a:ext>
              </a:extLst>
            </p:cNvPr>
            <p:cNvCxnSpPr>
              <a:cxnSpLocks/>
              <a:stCxn id="8" idx="4"/>
              <a:endCxn id="16" idx="0"/>
            </p:cNvCxnSpPr>
            <p:nvPr/>
          </p:nvCxnSpPr>
          <p:spPr>
            <a:xfrm>
              <a:off x="10135613" y="4313535"/>
              <a:ext cx="13601" cy="5537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2ADE513-8E3D-4C48-B8B0-4A03FB0B00A8}"/>
                </a:ext>
              </a:extLst>
            </p:cNvPr>
            <p:cNvSpPr txBox="1"/>
            <p:nvPr/>
          </p:nvSpPr>
          <p:spPr>
            <a:xfrm>
              <a:off x="9727536" y="5498234"/>
              <a:ext cx="7072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1400" b="1" dirty="0">
                  <a:solidFill>
                    <a:srgbClr val="60A73E"/>
                  </a:solidFill>
                </a:rPr>
                <a:t>HEAD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375686F-EBC0-A24D-9554-97A3898AA260}"/>
                </a:ext>
              </a:extLst>
            </p:cNvPr>
            <p:cNvSpPr txBox="1"/>
            <p:nvPr/>
          </p:nvSpPr>
          <p:spPr>
            <a:xfrm>
              <a:off x="9259613" y="4246428"/>
              <a:ext cx="764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1400" b="1" dirty="0">
                  <a:solidFill>
                    <a:srgbClr val="60A73E"/>
                  </a:solidFill>
                </a:rPr>
                <a:t>HEAD^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D40B1D1-9BE8-4C42-85BF-52B8576937FF}"/>
                </a:ext>
              </a:extLst>
            </p:cNvPr>
            <p:cNvSpPr txBox="1"/>
            <p:nvPr/>
          </p:nvSpPr>
          <p:spPr>
            <a:xfrm>
              <a:off x="11094032" y="4519926"/>
              <a:ext cx="8659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1400" b="1" dirty="0">
                  <a:solidFill>
                    <a:srgbClr val="60A73E"/>
                  </a:solidFill>
                </a:rPr>
                <a:t>HEAD^2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156A8C3-A017-ED47-9A9D-06090F7EB118}"/>
                </a:ext>
              </a:extLst>
            </p:cNvPr>
            <p:cNvCxnSpPr>
              <a:stCxn id="9" idx="4"/>
              <a:endCxn id="16" idx="7"/>
            </p:cNvCxnSpPr>
            <p:nvPr/>
          </p:nvCxnSpPr>
          <p:spPr>
            <a:xfrm flipH="1">
              <a:off x="10367023" y="4313535"/>
              <a:ext cx="1159981" cy="6309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5859367-311C-894B-828F-13033F30132E}"/>
                </a:ext>
              </a:extLst>
            </p:cNvPr>
            <p:cNvSpPr txBox="1"/>
            <p:nvPr/>
          </p:nvSpPr>
          <p:spPr>
            <a:xfrm>
              <a:off x="9004723" y="3211552"/>
              <a:ext cx="8659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1400" b="1" dirty="0">
                  <a:solidFill>
                    <a:srgbClr val="60A73E"/>
                  </a:solidFill>
                </a:rPr>
                <a:t>HEAD~2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E974390-6757-1842-937D-B873BAF79C12}"/>
                </a:ext>
              </a:extLst>
            </p:cNvPr>
            <p:cNvSpPr txBox="1"/>
            <p:nvPr/>
          </p:nvSpPr>
          <p:spPr>
            <a:xfrm>
              <a:off x="9733123" y="2245645"/>
              <a:ext cx="7777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1200" b="1" dirty="0">
                  <a:solidFill>
                    <a:srgbClr val="60A73E"/>
                  </a:solidFill>
                </a:rPr>
                <a:t>HEAD~3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2A830EB-719C-A348-AD97-9270294285A8}"/>
                </a:ext>
              </a:extLst>
            </p:cNvPr>
            <p:cNvSpPr/>
            <p:nvPr/>
          </p:nvSpPr>
          <p:spPr>
            <a:xfrm>
              <a:off x="11219177" y="2940159"/>
              <a:ext cx="616056" cy="542786"/>
            </a:xfrm>
            <a:prstGeom prst="ellipse">
              <a:avLst/>
            </a:prstGeom>
            <a:ln>
              <a:solidFill>
                <a:srgbClr val="558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sz="1400" dirty="0"/>
                <a:t>C5</a:t>
              </a: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D00CF15-4CB6-6C42-8B39-79359BA2DFAF}"/>
                </a:ext>
              </a:extLst>
            </p:cNvPr>
            <p:cNvCxnSpPr>
              <a:stCxn id="6" idx="6"/>
              <a:endCxn id="35" idx="0"/>
            </p:cNvCxnSpPr>
            <p:nvPr/>
          </p:nvCxnSpPr>
          <p:spPr>
            <a:xfrm>
              <a:off x="11128757" y="2546373"/>
              <a:ext cx="398448" cy="39378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7947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1" y="1972257"/>
            <a:ext cx="10515600" cy="194165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fetch</a:t>
            </a:r>
            <a:r>
              <a:rPr lang="pl-PL" sz="1800" b="1" dirty="0">
                <a:solidFill>
                  <a:schemeClr val="accent2"/>
                </a:solidFill>
              </a:rPr>
              <a:t> &lt;</a:t>
            </a:r>
            <a:r>
              <a:rPr lang="pl-PL" sz="1800" b="1" dirty="0" err="1">
                <a:solidFill>
                  <a:schemeClr val="accent2"/>
                </a:solidFill>
              </a:rPr>
              <a:t>nazwa_zdalnego_repo</a:t>
            </a:r>
            <a:r>
              <a:rPr lang="pl-PL" sz="1800" b="1" dirty="0">
                <a:solidFill>
                  <a:schemeClr val="accent2"/>
                </a:solidFill>
              </a:rPr>
              <a:t>&gt; &lt;</a:t>
            </a:r>
            <a:r>
              <a:rPr lang="pl-PL" sz="1800" b="1" dirty="0" err="1">
                <a:solidFill>
                  <a:schemeClr val="accent2"/>
                </a:solidFill>
              </a:rPr>
              <a:t>nazwa_brancha</a:t>
            </a:r>
            <a:r>
              <a:rPr lang="pl-PL" sz="1800" b="1" dirty="0">
                <a:solidFill>
                  <a:schemeClr val="accent2"/>
                </a:solidFill>
              </a:rPr>
              <a:t>&gt;</a:t>
            </a:r>
            <a:r>
              <a:rPr lang="pl-PL" sz="1800" dirty="0"/>
              <a:t> - polecenie służy do pobrania najnowszych zmian, które pojawiły się w zdalnym </a:t>
            </a:r>
            <a:r>
              <a:rPr lang="pl-PL" sz="1800" dirty="0" err="1"/>
              <a:t>repo</a:t>
            </a:r>
            <a:r>
              <a:rPr lang="pl-PL" sz="1800" dirty="0"/>
              <a:t> po tym jak wykonana została ostatnia synchronizacja. Polecenie pobiera dane do lokalnego repozytorium - nie scala jednak automatycznie zmian z żadnym z twoich plików roboczych jak i w żaden inny sposób tych plików nie modyfikuje. Musisz scalić wszystkie zmiany ręcznie. Pominięcie nazwy </a:t>
            </a:r>
            <a:r>
              <a:rPr lang="pl-PL" sz="1800" dirty="0" err="1"/>
              <a:t>brancha</a:t>
            </a:r>
            <a:r>
              <a:rPr lang="pl-PL" sz="1800" dirty="0"/>
              <a:t> ściągnie zmiany ze wszystkich </a:t>
            </a:r>
            <a:r>
              <a:rPr lang="pl-PL" sz="1800" dirty="0" err="1"/>
              <a:t>branchy</a:t>
            </a:r>
            <a:r>
              <a:rPr lang="pl-PL" sz="1800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Pobranie zmian ze zdalnego </a:t>
            </a:r>
            <a:r>
              <a:rPr lang="pl-PL" dirty="0" err="1"/>
              <a:t>repo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pl-PL" sz="3100" dirty="0" err="1">
                <a:solidFill>
                  <a:srgbClr val="61A83F"/>
                </a:solidFill>
              </a:rPr>
              <a:t>fetch</a:t>
            </a:r>
            <a:endParaRPr lang="pl-PL" sz="3100" dirty="0">
              <a:solidFill>
                <a:srgbClr val="61A83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08FEA9-736C-E14A-980F-B363C254F37C}"/>
              </a:ext>
            </a:extLst>
          </p:cNvPr>
          <p:cNvSpPr/>
          <p:nvPr/>
        </p:nvSpPr>
        <p:spPr>
          <a:xfrm>
            <a:off x="838199" y="3913913"/>
            <a:ext cx="10515600" cy="24277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b="1" dirty="0">
                <a:solidFill>
                  <a:srgbClr val="60A73E"/>
                </a:solidFill>
              </a:rPr>
              <a:t>PRZYKŁAD:</a:t>
            </a:r>
          </a:p>
          <a:p>
            <a:endParaRPr lang="pl-PL" b="1" dirty="0"/>
          </a:p>
          <a:p>
            <a:r>
              <a:rPr lang="pl-PL" b="1" dirty="0"/>
              <a:t>$ git </a:t>
            </a:r>
            <a:r>
              <a:rPr lang="pl-PL" b="1" dirty="0" err="1"/>
              <a:t>fetch</a:t>
            </a:r>
            <a:r>
              <a:rPr lang="pl-PL" b="1" dirty="0"/>
              <a:t> </a:t>
            </a:r>
            <a:r>
              <a:rPr lang="pl-PL" b="1" dirty="0" err="1"/>
              <a:t>origin</a:t>
            </a:r>
            <a:r>
              <a:rPr lang="pl-PL" b="1" dirty="0"/>
              <a:t> </a:t>
            </a:r>
            <a:r>
              <a:rPr lang="pl-PL" dirty="0"/>
              <a:t>– pobranie aktualnej wersji zdalnego </a:t>
            </a:r>
            <a:r>
              <a:rPr lang="pl-PL" dirty="0" err="1"/>
              <a:t>repo</a:t>
            </a:r>
            <a:r>
              <a:rPr lang="pl-PL" dirty="0"/>
              <a:t> (wszystkie </a:t>
            </a:r>
            <a:r>
              <a:rPr lang="pl-PL" dirty="0" err="1"/>
              <a:t>branche</a:t>
            </a:r>
            <a:r>
              <a:rPr lang="pl-PL" dirty="0"/>
              <a:t>)</a:t>
            </a:r>
          </a:p>
          <a:p>
            <a:r>
              <a:rPr lang="pl-PL" b="1" dirty="0"/>
              <a:t>$ git  </a:t>
            </a:r>
            <a:r>
              <a:rPr lang="pl-PL" b="1" dirty="0" err="1"/>
              <a:t>checkout</a:t>
            </a:r>
            <a:r>
              <a:rPr lang="pl-PL" b="1" dirty="0"/>
              <a:t> </a:t>
            </a:r>
            <a:r>
              <a:rPr lang="pl-PL" b="1" dirty="0" err="1"/>
              <a:t>origin</a:t>
            </a:r>
            <a:r>
              <a:rPr lang="pl-PL" b="1" dirty="0"/>
              <a:t>/</a:t>
            </a:r>
            <a:r>
              <a:rPr lang="pl-PL" b="1" dirty="0" err="1"/>
              <a:t>feature</a:t>
            </a:r>
            <a:r>
              <a:rPr lang="pl-PL" b="1" dirty="0"/>
              <a:t> </a:t>
            </a:r>
            <a:r>
              <a:rPr lang="pl-PL" dirty="0"/>
              <a:t>- przełączenie się na </a:t>
            </a:r>
            <a:r>
              <a:rPr lang="pl-PL" dirty="0" err="1"/>
              <a:t>brancha</a:t>
            </a:r>
            <a:r>
              <a:rPr lang="pl-PL" dirty="0"/>
              <a:t>, którego chcemy przejrzeć przed </a:t>
            </a:r>
            <a:r>
              <a:rPr lang="pl-PL" dirty="0" err="1"/>
              <a:t>mergem</a:t>
            </a:r>
            <a:r>
              <a:rPr lang="pl-PL" dirty="0"/>
              <a:t> do naszej gałęzi</a:t>
            </a:r>
          </a:p>
          <a:p>
            <a:r>
              <a:rPr lang="pl-PL" b="1" dirty="0"/>
              <a:t>$ git </a:t>
            </a:r>
            <a:r>
              <a:rPr lang="pl-PL" b="1" dirty="0" err="1"/>
              <a:t>checkout</a:t>
            </a:r>
            <a:r>
              <a:rPr lang="pl-PL" b="1" dirty="0"/>
              <a:t> </a:t>
            </a:r>
            <a:r>
              <a:rPr lang="pl-PL" b="1" dirty="0" err="1"/>
              <a:t>my_changes</a:t>
            </a:r>
            <a:r>
              <a:rPr lang="pl-PL" b="1" dirty="0"/>
              <a:t> </a:t>
            </a:r>
            <a:r>
              <a:rPr lang="pl-PL" dirty="0"/>
              <a:t>- przełączenie się na </a:t>
            </a:r>
            <a:r>
              <a:rPr lang="pl-PL" dirty="0" err="1"/>
              <a:t>brancha</a:t>
            </a:r>
            <a:r>
              <a:rPr lang="pl-PL" dirty="0"/>
              <a:t> „</a:t>
            </a:r>
            <a:r>
              <a:rPr lang="pl-PL" dirty="0" err="1"/>
              <a:t>my_changes</a:t>
            </a:r>
            <a:r>
              <a:rPr lang="pl-PL" dirty="0"/>
              <a:t>” nad którym pracujemy</a:t>
            </a:r>
          </a:p>
          <a:p>
            <a:r>
              <a:rPr lang="pl-PL" b="1" dirty="0"/>
              <a:t>$ git </a:t>
            </a:r>
            <a:r>
              <a:rPr lang="pl-PL" b="1" dirty="0" err="1"/>
              <a:t>merge</a:t>
            </a:r>
            <a:r>
              <a:rPr lang="pl-PL" b="1" dirty="0"/>
              <a:t> </a:t>
            </a:r>
            <a:r>
              <a:rPr lang="pl-PL" b="1" dirty="0" err="1"/>
              <a:t>origin</a:t>
            </a:r>
            <a:r>
              <a:rPr lang="pl-PL" b="1" dirty="0"/>
              <a:t>/</a:t>
            </a:r>
            <a:r>
              <a:rPr lang="pl-PL" b="1" dirty="0" err="1"/>
              <a:t>feature</a:t>
            </a:r>
            <a:r>
              <a:rPr lang="pl-PL" dirty="0"/>
              <a:t> - </a:t>
            </a:r>
            <a:r>
              <a:rPr lang="pl-PL" dirty="0" err="1"/>
              <a:t>zmergowanie</a:t>
            </a:r>
            <a:r>
              <a:rPr lang="pl-PL" dirty="0"/>
              <a:t> zmian pobranych przez </a:t>
            </a:r>
            <a:r>
              <a:rPr lang="pl-PL" b="1" dirty="0" err="1"/>
              <a:t>fetch</a:t>
            </a:r>
            <a:r>
              <a:rPr lang="pl-PL" dirty="0"/>
              <a:t> do </a:t>
            </a:r>
            <a:r>
              <a:rPr lang="pl-PL" dirty="0" err="1"/>
              <a:t>brancha</a:t>
            </a:r>
            <a:r>
              <a:rPr lang="pl-PL" dirty="0"/>
              <a:t> nad którym pracujemy</a:t>
            </a:r>
          </a:p>
        </p:txBody>
      </p:sp>
    </p:spTree>
    <p:extLst>
      <p:ext uri="{BB962C8B-B14F-4D97-AF65-F5344CB8AC3E}">
        <p14:creationId xmlns:p14="http://schemas.microsoft.com/office/powerpoint/2010/main" val="38320587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61275"/>
            <a:ext cx="10515600" cy="3929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/>
              <a:t>Polecenie zapisuje śledzone pliki w schowku, z którego możemy je później odzyskać. </a:t>
            </a:r>
            <a:endParaRPr lang="pl-PL" sz="1800" dirty="0">
              <a:sym typeface="Wingdings" pitchFamily="2" charset="2"/>
            </a:endParaRPr>
          </a:p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stash</a:t>
            </a:r>
            <a:r>
              <a:rPr lang="pl-PL" sz="1800" b="1" dirty="0">
                <a:solidFill>
                  <a:schemeClr val="accent2"/>
                </a:solidFill>
              </a:rPr>
              <a:t> </a:t>
            </a:r>
            <a:r>
              <a:rPr lang="pl-PL" sz="1800" dirty="0"/>
              <a:t>– zapisuje wszystkie śledzone pliki do schowka</a:t>
            </a:r>
            <a:endParaRPr lang="pl-PL" sz="18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stash</a:t>
            </a:r>
            <a:r>
              <a:rPr lang="pl-PL" sz="1800" b="1" dirty="0">
                <a:solidFill>
                  <a:schemeClr val="accent2"/>
                </a:solidFill>
              </a:rPr>
              <a:t> list </a:t>
            </a:r>
            <a:r>
              <a:rPr lang="pl-PL" sz="1800" dirty="0"/>
              <a:t>– wyświetla listę zmian ze schowka</a:t>
            </a:r>
            <a:endParaRPr lang="pl-PL" sz="18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stash</a:t>
            </a:r>
            <a:r>
              <a:rPr lang="pl-PL" sz="1800" b="1" dirty="0">
                <a:solidFill>
                  <a:schemeClr val="accent2"/>
                </a:solidFill>
              </a:rPr>
              <a:t> </a:t>
            </a:r>
            <a:r>
              <a:rPr lang="pl-PL" sz="1800" b="1" dirty="0" err="1">
                <a:solidFill>
                  <a:schemeClr val="accent2"/>
                </a:solidFill>
              </a:rPr>
              <a:t>apply</a:t>
            </a:r>
            <a:r>
              <a:rPr lang="pl-PL" sz="1800" b="1" dirty="0">
                <a:solidFill>
                  <a:schemeClr val="accent2"/>
                </a:solidFill>
              </a:rPr>
              <a:t> &lt;i&gt; </a:t>
            </a:r>
            <a:r>
              <a:rPr lang="pl-PL" sz="1800" dirty="0"/>
              <a:t>– aplikuje zmiany ze schowka</a:t>
            </a:r>
            <a:endParaRPr lang="pl-PL" sz="18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stash</a:t>
            </a:r>
            <a:r>
              <a:rPr lang="pl-PL" sz="1800" b="1" dirty="0">
                <a:solidFill>
                  <a:schemeClr val="accent2"/>
                </a:solidFill>
              </a:rPr>
              <a:t> pop &lt;i&gt;</a:t>
            </a:r>
            <a:r>
              <a:rPr lang="pl-PL" sz="1800" dirty="0"/>
              <a:t> – aplikuje zmiany ze schowka i usuwa je z listy zmian</a:t>
            </a:r>
            <a:endParaRPr lang="pl-PL" sz="18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stash</a:t>
            </a:r>
            <a:r>
              <a:rPr lang="pl-PL" sz="1800" b="1" dirty="0">
                <a:solidFill>
                  <a:schemeClr val="accent2"/>
                </a:solidFill>
              </a:rPr>
              <a:t> drop &lt;i&gt;</a:t>
            </a:r>
            <a:r>
              <a:rPr lang="pl-PL" sz="1800" dirty="0"/>
              <a:t> – usuwa zmiany ze schowka</a:t>
            </a:r>
            <a:endParaRPr lang="pl-PL" sz="1800" b="1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Stashowanie</a:t>
            </a:r>
            <a:r>
              <a:rPr lang="pl-PL" dirty="0"/>
              <a:t> plików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pl-PL" sz="3100" dirty="0" err="1">
                <a:solidFill>
                  <a:srgbClr val="61A83F"/>
                </a:solidFill>
              </a:rPr>
              <a:t>stash</a:t>
            </a:r>
            <a:endParaRPr lang="pl-PL" sz="3100" dirty="0">
              <a:solidFill>
                <a:srgbClr val="61A8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8961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61275"/>
            <a:ext cx="10515600" cy="392908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l-PL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pl-PL" i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Stashowanie</a:t>
            </a:r>
            <a:r>
              <a:rPr lang="pl-PL" dirty="0"/>
              <a:t> plików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pl-PL" sz="3100" dirty="0" err="1">
                <a:solidFill>
                  <a:srgbClr val="61A83F"/>
                </a:solidFill>
              </a:rPr>
              <a:t>stash</a:t>
            </a:r>
            <a:endParaRPr lang="pl-PL" sz="3100" dirty="0">
              <a:solidFill>
                <a:srgbClr val="61A83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28F1D6-B125-0745-B19A-96637F34F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27" y="2294591"/>
            <a:ext cx="6762745" cy="396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2991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59412"/>
            <a:ext cx="10515601" cy="44653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/>
              <a:t>Pliki które nie powinny być wersjonowane:</a:t>
            </a:r>
          </a:p>
          <a:p>
            <a:pPr>
              <a:buFont typeface="Wingdings" pitchFamily="2" charset="2"/>
              <a:buChar char="ü"/>
            </a:pPr>
            <a:r>
              <a:rPr lang="pl-PL" sz="1800" dirty="0"/>
              <a:t>pliki generowane w ramach budowania projektu (np. katalog build)</a:t>
            </a:r>
          </a:p>
          <a:p>
            <a:pPr>
              <a:buFont typeface="Wingdings" pitchFamily="2" charset="2"/>
              <a:buChar char="ü"/>
            </a:pPr>
            <a:r>
              <a:rPr lang="pl-PL" sz="1800" dirty="0"/>
              <a:t>pliki tworzone przez IDE</a:t>
            </a:r>
          </a:p>
          <a:p>
            <a:pPr>
              <a:buFont typeface="Wingdings" pitchFamily="2" charset="2"/>
              <a:buChar char="ü"/>
            </a:pPr>
            <a:r>
              <a:rPr lang="pl-PL" sz="1800" dirty="0"/>
              <a:t>pliki zewnętrznych bibliotek (gdy są pobierane z innego źródła)</a:t>
            </a:r>
          </a:p>
          <a:p>
            <a:pPr>
              <a:buFont typeface="Wingdings" pitchFamily="2" charset="2"/>
              <a:buChar char="ü"/>
            </a:pPr>
            <a:r>
              <a:rPr lang="pl-PL" sz="1800" dirty="0"/>
              <a:t>pliki logów</a:t>
            </a:r>
          </a:p>
          <a:p>
            <a:pPr>
              <a:buFont typeface="Wingdings" pitchFamily="2" charset="2"/>
              <a:buChar char="ü"/>
            </a:pPr>
            <a:r>
              <a:rPr lang="pl-PL" sz="1800" dirty="0"/>
              <a:t>pliki tymczasowe</a:t>
            </a:r>
          </a:p>
          <a:p>
            <a:pPr marL="0" indent="0">
              <a:buNone/>
            </a:pPr>
            <a:r>
              <a:rPr lang="pl-PL" sz="1800" dirty="0"/>
              <a:t>Aby celowo wyłączyć śledzenie tych plików przez GITa należy skonfigurować plik zawierający ignorowane wzorce plików/katalogów</a:t>
            </a:r>
          </a:p>
          <a:p>
            <a:pPr marL="0" indent="0">
              <a:buNone/>
            </a:pPr>
            <a:r>
              <a:rPr lang="pl-PL" sz="1800" b="1" dirty="0">
                <a:solidFill>
                  <a:srgbClr val="375494"/>
                </a:solidFill>
              </a:rPr>
              <a:t>.gitignore </a:t>
            </a:r>
            <a:r>
              <a:rPr lang="pl-PL" sz="1800" dirty="0"/>
              <a:t>– plik wersjonowany (</a:t>
            </a:r>
            <a:r>
              <a:rPr lang="pl-PL" sz="1800" dirty="0">
                <a:sym typeface="Wingdings" pitchFamily="2" charset="2"/>
              </a:rPr>
              <a:t>wzorce współdzielone)</a:t>
            </a:r>
            <a:endParaRPr lang="pl-PL" sz="1800" dirty="0"/>
          </a:p>
          <a:p>
            <a:pPr marL="0" indent="0">
              <a:buNone/>
            </a:pPr>
            <a:r>
              <a:rPr lang="pl-PL" sz="1800" b="1" dirty="0">
                <a:solidFill>
                  <a:srgbClr val="375494"/>
                </a:solidFill>
              </a:rPr>
              <a:t>.git/info/exclude </a:t>
            </a:r>
            <a:r>
              <a:rPr lang="pl-PL" sz="1800" dirty="0"/>
              <a:t>– plik nie podlegający wersjonowaniu (wzorce prywatne)</a:t>
            </a:r>
          </a:p>
          <a:p>
            <a:pPr marL="0" indent="0">
              <a:buNone/>
            </a:pPr>
            <a:endParaRPr lang="pl-PL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Wyłączenie plików z wersjonowania</a:t>
            </a:r>
            <a:br>
              <a:rPr lang="pl-PL" dirty="0"/>
            </a:br>
            <a:r>
              <a:rPr lang="pl-PL" sz="3100" dirty="0"/>
              <a:t>plik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.gitignore</a:t>
            </a:r>
          </a:p>
        </p:txBody>
      </p:sp>
    </p:spTree>
    <p:extLst>
      <p:ext uri="{BB962C8B-B14F-4D97-AF65-F5344CB8AC3E}">
        <p14:creationId xmlns:p14="http://schemas.microsoft.com/office/powerpoint/2010/main" val="2447685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l-PL" i="1" dirty="0"/>
              <a:t>Oprogramowanie dedykowane śledzeniu zmian w kodzie źródłowym programów komputerowych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Przechowywanie plików projektu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Możliwość przywrócenia wcześniejszych wersji plików/całego projektu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Synchronizacja zmian wprowadzanych przez różnych autorów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Dostęp do historii wprowadzanych zmian (kiedy, kto, co zmienił)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Kontrola dostępu</a:t>
            </a:r>
          </a:p>
          <a:p>
            <a:pPr>
              <a:buFont typeface="Wingdings" pitchFamily="2" charset="2"/>
              <a:buChar char="ü"/>
            </a:pPr>
            <a:endParaRPr lang="pl-PL" dirty="0"/>
          </a:p>
          <a:p>
            <a:endParaRPr lang="pl-P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Systemy kontroli wersji</a:t>
            </a:r>
            <a:br>
              <a:rPr lang="pl-PL" dirty="0"/>
            </a:br>
            <a:r>
              <a:rPr lang="pl-PL" sz="3100" dirty="0">
                <a:solidFill>
                  <a:srgbClr val="61A83F"/>
                </a:solidFill>
              </a:rPr>
              <a:t>Do czego służą</a:t>
            </a:r>
          </a:p>
        </p:txBody>
      </p:sp>
    </p:spTree>
    <p:extLst>
      <p:ext uri="{BB962C8B-B14F-4D97-AF65-F5344CB8AC3E}">
        <p14:creationId xmlns:p14="http://schemas.microsoft.com/office/powerpoint/2010/main" val="33787261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80700" y="2041876"/>
            <a:ext cx="9000209" cy="40226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/>
              <a:t>Zasady tworzenia wzorców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1800" dirty="0"/>
              <a:t>puste linie i zaczynające się od # </a:t>
            </a:r>
            <a:r>
              <a:rPr lang="pl-PL" sz="1800" i="1" dirty="0"/>
              <a:t>są ignorowane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1800" i="1" dirty="0"/>
              <a:t>* oznacza dowolny ciąg znaków a ? pojedynczy znak poza /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1800" dirty="0"/>
              <a:t>można korzystać z operatora zakresów znaków [a-</a:t>
            </a:r>
            <a:r>
              <a:rPr lang="pl-PL" sz="1800" dirty="0" err="1"/>
              <a:t>zA</a:t>
            </a:r>
            <a:r>
              <a:rPr lang="pl-PL" sz="1800" dirty="0"/>
              <a:t>-Z]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1800" dirty="0"/>
              <a:t>gdy wzorzec zawiera / na początku bądź w środku dopasowywanie jest relatywne względem katalogu zawierającego .gitignore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1800" dirty="0"/>
              <a:t>gdy wzorzec zawiera / na końcu dopasowane zostaną katalogi w całym drzewie katalogów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1800" dirty="0"/>
              <a:t>gdy wzorzec nie zawiera / dopasowane mogą zostać zarówno pliki jak i katalogi w całym drzewie katalogów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1800" dirty="0"/>
              <a:t>! umożliwia zanegowanie wzorca poprzedzającego</a:t>
            </a:r>
          </a:p>
          <a:p>
            <a:pPr marL="0" indent="0">
              <a:buNone/>
            </a:pPr>
            <a:endParaRPr lang="pl-PL" sz="1800" dirty="0"/>
          </a:p>
          <a:p>
            <a:pPr>
              <a:buFont typeface="Wingdings" pitchFamily="2" charset="2"/>
              <a:buChar char="ü"/>
            </a:pPr>
            <a:endParaRPr lang="pl-PL" sz="1800" i="1" dirty="0"/>
          </a:p>
          <a:p>
            <a:pPr marL="0" indent="0">
              <a:buNone/>
            </a:pPr>
            <a:endParaRPr lang="pl-PL" sz="1800" dirty="0"/>
          </a:p>
          <a:p>
            <a:pPr marL="0" indent="0">
              <a:buNone/>
            </a:pPr>
            <a:endParaRPr lang="pl-PL" sz="1800" dirty="0"/>
          </a:p>
          <a:p>
            <a:pPr marL="0" indent="0">
              <a:buNone/>
            </a:pPr>
            <a:endParaRPr lang="pl-PL" sz="1800" dirty="0"/>
          </a:p>
          <a:p>
            <a:pPr marL="0" indent="0">
              <a:buNone/>
            </a:pPr>
            <a:endParaRPr lang="pl-PL" sz="1800" dirty="0"/>
          </a:p>
          <a:p>
            <a:pPr>
              <a:buFont typeface="Wingdings" pitchFamily="2" charset="2"/>
              <a:buChar char="ü"/>
            </a:pPr>
            <a:endParaRPr lang="pl-PL" sz="1800" i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Wyłączenie plików z wersjonowania</a:t>
            </a:r>
            <a:br>
              <a:rPr lang="pl-PL" dirty="0"/>
            </a:br>
            <a:r>
              <a:rPr lang="pl-PL" sz="3100" dirty="0"/>
              <a:t>plik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.gitignore</a:t>
            </a:r>
          </a:p>
        </p:txBody>
      </p:sp>
    </p:spTree>
    <p:extLst>
      <p:ext uri="{BB962C8B-B14F-4D97-AF65-F5344CB8AC3E}">
        <p14:creationId xmlns:p14="http://schemas.microsoft.com/office/powerpoint/2010/main" val="1675956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Wyłączenie plików z wersjonowania</a:t>
            </a:r>
            <a:br>
              <a:rPr lang="pl-PL" dirty="0"/>
            </a:br>
            <a:r>
              <a:rPr lang="pl-PL" sz="3100" dirty="0"/>
              <a:t>plik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.gitignore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45E04D4-90D8-F345-9704-0D9FC076AD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1126470"/>
              </p:ext>
            </p:extLst>
          </p:nvPr>
        </p:nvGraphicFramePr>
        <p:xfrm>
          <a:off x="1250197" y="2142666"/>
          <a:ext cx="9654152" cy="355313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989163">
                  <a:extLst>
                    <a:ext uri="{9D8B030D-6E8A-4147-A177-3AD203B41FA5}">
                      <a16:colId xmlns:a16="http://schemas.microsoft.com/office/drawing/2014/main" val="3194030776"/>
                    </a:ext>
                  </a:extLst>
                </a:gridCol>
                <a:gridCol w="4664989">
                  <a:extLst>
                    <a:ext uri="{9D8B030D-6E8A-4147-A177-3AD203B41FA5}">
                      <a16:colId xmlns:a16="http://schemas.microsoft.com/office/drawing/2014/main" val="1275813520"/>
                    </a:ext>
                  </a:extLst>
                </a:gridCol>
              </a:tblGrid>
              <a:tr h="429238">
                <a:tc gridSpan="2">
                  <a:txBody>
                    <a:bodyPr/>
                    <a:lstStyle/>
                    <a:p>
                      <a:pPr algn="ctr"/>
                      <a:r>
                        <a:rPr lang="pl-PL" sz="1800" i="0" dirty="0"/>
                        <a:t>Przykłady Wzorców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811285"/>
                  </a:ext>
                </a:extLst>
              </a:tr>
              <a:tr h="429238">
                <a:tc>
                  <a:txBody>
                    <a:bodyPr/>
                    <a:lstStyle/>
                    <a:p>
                      <a:r>
                        <a:rPr lang="pl-PL" sz="1800" i="0" dirty="0"/>
                        <a:t>Wzorzec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l-PL" sz="1800" i="0" dirty="0"/>
                        <a:t>Pasujące ścieżki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686750"/>
                  </a:ext>
                </a:extLst>
              </a:tr>
              <a:tr h="435200">
                <a:tc>
                  <a:txBody>
                    <a:bodyPr/>
                    <a:lstStyle/>
                    <a:p>
                      <a:r>
                        <a:rPr lang="pl-PL" sz="1800" i="0" dirty="0"/>
                        <a:t>project/build lub /project/build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800" i="0" dirty="0"/>
                        <a:t>wyłącznie katalog lub plik project/build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680182"/>
                  </a:ext>
                </a:extLst>
              </a:tr>
              <a:tr h="1073094">
                <a:tc>
                  <a:txBody>
                    <a:bodyPr/>
                    <a:lstStyle/>
                    <a:p>
                      <a:r>
                        <a:rPr lang="pl-PL" sz="1800" i="0" dirty="0"/>
                        <a:t>build/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800" i="0" dirty="0"/>
                        <a:t>wszystkie podkatalogi o nazwie build np. build, project/build, project/module/build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9519087"/>
                  </a:ext>
                </a:extLst>
              </a:tr>
              <a:tr h="751166">
                <a:tc>
                  <a:txBody>
                    <a:bodyPr/>
                    <a:lstStyle/>
                    <a:p>
                      <a:r>
                        <a:rPr lang="pl-PL" sz="1800" i="0" dirty="0"/>
                        <a:t>build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800" i="0" dirty="0"/>
                        <a:t>wszystkie podkatalogi lub pliki o nazwie build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911455"/>
                  </a:ext>
                </a:extLst>
              </a:tr>
              <a:tr h="435200">
                <a:tc>
                  <a:txBody>
                    <a:bodyPr/>
                    <a:lstStyle/>
                    <a:p>
                      <a:r>
                        <a:rPr lang="pl-PL" sz="1800" i="0" dirty="0"/>
                        <a:t>*.log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800" i="0" dirty="0"/>
                        <a:t>wszystkie pliki o rozszerzeniu log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15160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1EE7910-098C-B344-B781-C81D62530D82}"/>
              </a:ext>
            </a:extLst>
          </p:cNvPr>
          <p:cNvSpPr txBox="1"/>
          <p:nvPr/>
        </p:nvSpPr>
        <p:spPr>
          <a:xfrm>
            <a:off x="1250197" y="5844522"/>
            <a:ext cx="68243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>
                <a:solidFill>
                  <a:schemeClr val="tx2"/>
                </a:solidFill>
              </a:rPr>
              <a:t>Dodatkowe informacje: </a:t>
            </a:r>
            <a:r>
              <a:rPr lang="pl-PL" dirty="0">
                <a:solidFill>
                  <a:schemeClr val="tx2"/>
                </a:solidFill>
                <a:hlinkClick r:id="rId3"/>
              </a:rPr>
              <a:t>https://git-scm.com/docs/gitignore</a:t>
            </a:r>
            <a:endParaRPr lang="pl-PL" dirty="0">
              <a:solidFill>
                <a:schemeClr val="tx2"/>
              </a:solidFill>
            </a:endParaRPr>
          </a:p>
          <a:p>
            <a:r>
              <a:rPr lang="pl-PL" b="1" dirty="0">
                <a:solidFill>
                  <a:schemeClr val="tx2"/>
                </a:solidFill>
              </a:rPr>
              <a:t>Generator .gitignore: </a:t>
            </a:r>
            <a:r>
              <a:rPr lang="pl-PL" dirty="0" err="1">
                <a:solidFill>
                  <a:schemeClr val="tx2"/>
                </a:solidFill>
              </a:rPr>
              <a:t>https</a:t>
            </a:r>
            <a:r>
              <a:rPr lang="pl-PL" dirty="0">
                <a:solidFill>
                  <a:schemeClr val="tx2"/>
                </a:solidFill>
              </a:rPr>
              <a:t>://</a:t>
            </a:r>
            <a:r>
              <a:rPr lang="pl-PL" dirty="0" err="1">
                <a:solidFill>
                  <a:schemeClr val="tx2"/>
                </a:solidFill>
              </a:rPr>
              <a:t>www.gitignore.io</a:t>
            </a:r>
            <a:endParaRPr lang="pl-PL" dirty="0">
              <a:solidFill>
                <a:schemeClr val="tx2"/>
              </a:solidFill>
            </a:endParaRP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616867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Wyłączenie plików z wersjonowania</a:t>
            </a:r>
            <a:br>
              <a:rPr lang="pl-PL" dirty="0"/>
            </a:br>
            <a:r>
              <a:rPr lang="pl-PL" sz="3100" dirty="0"/>
              <a:t>plik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.gitignore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1C4694-60C1-274C-8B9A-D2700F9C3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312" y="2272868"/>
            <a:ext cx="10897471" cy="361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599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5920352" cy="1797803"/>
          </a:xfrm>
        </p:spPr>
        <p:txBody>
          <a:bodyPr/>
          <a:lstStyle/>
          <a:p>
            <a:r>
              <a:rPr lang="pl-PL" dirty="0"/>
              <a:t>Zadanie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1039678" y="2194464"/>
            <a:ext cx="95934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bg2"/>
                </a:solidFill>
              </a:rPr>
              <a:t>1. Stwórz plik </a:t>
            </a:r>
            <a:r>
              <a:rPr lang="pl-PL" sz="2000" i="1" dirty="0" err="1"/>
              <a:t>prywatne.csv</a:t>
            </a:r>
            <a:r>
              <a:rPr lang="pl-PL" sz="2000" i="1" dirty="0"/>
              <a:t> </a:t>
            </a:r>
            <a:r>
              <a:rPr lang="pl-PL" sz="2000" dirty="0">
                <a:solidFill>
                  <a:schemeClr val="bg2"/>
                </a:solidFill>
              </a:rPr>
              <a:t>w katalogu każdego z miast</a:t>
            </a:r>
          </a:p>
          <a:p>
            <a:r>
              <a:rPr lang="pl-PL" sz="2000" dirty="0">
                <a:solidFill>
                  <a:schemeClr val="bg2"/>
                </a:solidFill>
              </a:rPr>
              <a:t>2. Ustaw regułę która umożliwi ignorowanie plików </a:t>
            </a:r>
            <a:r>
              <a:rPr lang="pl-PL" sz="2000" i="1" dirty="0" err="1"/>
              <a:t>prywatne.csv</a:t>
            </a:r>
            <a:r>
              <a:rPr lang="pl-PL" sz="2000" i="1" dirty="0"/>
              <a:t> </a:t>
            </a:r>
            <a:r>
              <a:rPr lang="pl-PL" sz="2000" dirty="0">
                <a:solidFill>
                  <a:schemeClr val="bg2"/>
                </a:solidFill>
              </a:rPr>
              <a:t>w całym repozytorium dla wszystkich klientów</a:t>
            </a:r>
          </a:p>
          <a:p>
            <a:r>
              <a:rPr lang="pl-PL" sz="2000" dirty="0">
                <a:solidFill>
                  <a:schemeClr val="bg2"/>
                </a:solidFill>
              </a:rPr>
              <a:t>3. Stwórz katalog </a:t>
            </a:r>
            <a:r>
              <a:rPr lang="pl-PL" sz="2000" i="1" dirty="0"/>
              <a:t>prywatne</a:t>
            </a:r>
            <a:r>
              <a:rPr lang="pl-PL" sz="2000" dirty="0">
                <a:solidFill>
                  <a:schemeClr val="bg2"/>
                </a:solidFill>
              </a:rPr>
              <a:t> w głównym katalogu repozytorium </a:t>
            </a:r>
          </a:p>
          <a:p>
            <a:r>
              <a:rPr lang="pl-PL" sz="2000" dirty="0">
                <a:solidFill>
                  <a:schemeClr val="bg2"/>
                </a:solidFill>
              </a:rPr>
              <a:t>4. Ustaw regułę która umożliwi ignorowanie katalogu  </a:t>
            </a:r>
            <a:r>
              <a:rPr lang="pl-PL" sz="2000" i="1" dirty="0"/>
              <a:t>prywatne</a:t>
            </a:r>
            <a:r>
              <a:rPr lang="pl-PL" sz="2000" dirty="0">
                <a:solidFill>
                  <a:schemeClr val="bg2"/>
                </a:solidFill>
              </a:rPr>
              <a:t> w głównym katalogu repozytorium obowiązującą tylko w tym repozytorium </a:t>
            </a:r>
          </a:p>
          <a:p>
            <a:pPr marL="457200" indent="-457200">
              <a:buAutoNum type="arabicPeriod"/>
            </a:pPr>
            <a:endParaRPr lang="pl-PL" sz="2000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7A5C8-8E30-E640-81C7-F2732EF69A9C}"/>
              </a:ext>
            </a:extLst>
          </p:cNvPr>
          <p:cNvSpPr txBox="1"/>
          <p:nvPr/>
        </p:nvSpPr>
        <p:spPr>
          <a:xfrm>
            <a:off x="1039678" y="4621776"/>
            <a:ext cx="10143639" cy="906366"/>
          </a:xfrm>
          <a:prstGeom prst="rect">
            <a:avLst/>
          </a:prstGeom>
          <a:solidFill>
            <a:schemeClr val="tx1"/>
          </a:solidFill>
          <a:ln w="69850" cmpd="thinThick">
            <a:solidFill>
              <a:srgbClr val="558ADF"/>
            </a:solidFill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sz="2000" b="1" dirty="0">
                <a:solidFill>
                  <a:srgbClr val="61A83F"/>
                </a:solidFill>
              </a:rPr>
              <a:t>Ściągawka</a:t>
            </a:r>
            <a:r>
              <a:rPr lang="pl-PL" sz="2000" b="1" dirty="0">
                <a:solidFill>
                  <a:schemeClr val="bg2"/>
                </a:solidFill>
              </a:rPr>
              <a:t> </a:t>
            </a:r>
          </a:p>
          <a:p>
            <a:r>
              <a:rPr lang="pl-PL" sz="2000" b="1" dirty="0">
                <a:solidFill>
                  <a:schemeClr val="bg2"/>
                </a:solidFill>
              </a:rPr>
              <a:t>.</a:t>
            </a:r>
            <a:r>
              <a:rPr lang="pl-PL" sz="2000" b="1" dirty="0">
                <a:solidFill>
                  <a:schemeClr val="bg1"/>
                </a:solidFill>
              </a:rPr>
              <a:t>gitignore vs .</a:t>
            </a:r>
            <a:r>
              <a:rPr lang="pl-PL" sz="2000" b="1" dirty="0">
                <a:solidFill>
                  <a:schemeClr val="bg2"/>
                </a:solidFill>
              </a:rPr>
              <a:t>git/info/exclude</a:t>
            </a:r>
            <a:endParaRPr lang="pl-PL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7147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61275"/>
            <a:ext cx="10515600" cy="3929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i="1" dirty="0"/>
              <a:t>Polecenie resetuje lokalny </a:t>
            </a:r>
            <a:r>
              <a:rPr lang="pl-PL" sz="1800" i="1" dirty="0" err="1"/>
              <a:t>staging</a:t>
            </a:r>
            <a:r>
              <a:rPr lang="pl-PL" sz="1800" i="1" dirty="0"/>
              <a:t> </a:t>
            </a:r>
            <a:r>
              <a:rPr lang="pl-PL" sz="1800" i="1" dirty="0" err="1"/>
              <a:t>area</a:t>
            </a:r>
            <a:r>
              <a:rPr lang="pl-PL" sz="1800" i="1" dirty="0"/>
              <a:t> do określonego stanu, przydatne gdy użyliśmy </a:t>
            </a:r>
            <a:r>
              <a:rPr lang="pl-PL" sz="1800" i="1" u="sng" dirty="0"/>
              <a:t>git </a:t>
            </a:r>
            <a:r>
              <a:rPr lang="pl-PL" sz="1800" i="1" u="sng" dirty="0" err="1"/>
              <a:t>add</a:t>
            </a:r>
            <a:r>
              <a:rPr lang="pl-PL" sz="1800" i="1" dirty="0"/>
              <a:t> na pliku którego nie chcieliśmy </a:t>
            </a:r>
            <a:r>
              <a:rPr lang="pl-PL" sz="1800" i="1" dirty="0" err="1"/>
              <a:t>zacommitować</a:t>
            </a:r>
            <a:endParaRPr lang="pl-PL" sz="1800" i="1" dirty="0"/>
          </a:p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reset </a:t>
            </a:r>
            <a:r>
              <a:rPr lang="pl-PL" sz="1800" dirty="0"/>
              <a:t>– wycofuje wszystkie pliki ze </a:t>
            </a:r>
            <a:r>
              <a:rPr lang="pl-PL" sz="1800" dirty="0" err="1"/>
              <a:t>staging</a:t>
            </a:r>
            <a:r>
              <a:rPr lang="pl-PL" sz="1800" dirty="0"/>
              <a:t> </a:t>
            </a:r>
            <a:r>
              <a:rPr lang="pl-PL" sz="1800" dirty="0" err="1"/>
              <a:t>area</a:t>
            </a:r>
            <a:endParaRPr lang="pl-PL" sz="18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reset -- &lt;file&gt; </a:t>
            </a:r>
            <a:r>
              <a:rPr lang="pl-PL" sz="1800" dirty="0"/>
              <a:t>– wycofuje pliki ze </a:t>
            </a:r>
            <a:r>
              <a:rPr lang="pl-PL" sz="1800" dirty="0" err="1"/>
              <a:t>staging</a:t>
            </a:r>
            <a:r>
              <a:rPr lang="pl-PL" sz="1800" dirty="0"/>
              <a:t> </a:t>
            </a:r>
            <a:r>
              <a:rPr lang="pl-PL" sz="1800" dirty="0" err="1"/>
              <a:t>area</a:t>
            </a:r>
            <a:endParaRPr lang="pl-PL" sz="18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pl-PL" sz="1800" b="1" dirty="0">
                <a:solidFill>
                  <a:srgbClr val="FF0000"/>
                </a:solidFill>
              </a:rPr>
              <a:t>git reset --hard </a:t>
            </a:r>
            <a:r>
              <a:rPr lang="pl-PL" sz="1800" dirty="0"/>
              <a:t>– nie tylko wycofuje pliki ze </a:t>
            </a:r>
            <a:r>
              <a:rPr lang="pl-PL" sz="1800" dirty="0" err="1"/>
              <a:t>staging</a:t>
            </a:r>
            <a:r>
              <a:rPr lang="pl-PL" sz="1800" dirty="0"/>
              <a:t> </a:t>
            </a:r>
            <a:r>
              <a:rPr lang="pl-PL" sz="1800" dirty="0" err="1"/>
              <a:t>area</a:t>
            </a:r>
            <a:r>
              <a:rPr lang="pl-PL" sz="1800" dirty="0"/>
              <a:t> ale również usuwa wszystkie dokonane zmiany w śledzonych plikach</a:t>
            </a:r>
            <a:endParaRPr lang="pl-PL" sz="1800" b="1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Usuwanie plików ze </a:t>
            </a:r>
            <a:r>
              <a:rPr lang="pl-PL" dirty="0" err="1"/>
              <a:t>staging</a:t>
            </a:r>
            <a:r>
              <a:rPr lang="pl-PL" dirty="0"/>
              <a:t> </a:t>
            </a:r>
            <a:r>
              <a:rPr lang="pl-PL" dirty="0" err="1"/>
              <a:t>area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reset</a:t>
            </a:r>
          </a:p>
        </p:txBody>
      </p:sp>
    </p:spTree>
    <p:extLst>
      <p:ext uri="{BB962C8B-B14F-4D97-AF65-F5344CB8AC3E}">
        <p14:creationId xmlns:p14="http://schemas.microsoft.com/office/powerpoint/2010/main" val="17370022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61275"/>
            <a:ext cx="10515600" cy="3929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/>
              <a:t>Polecenie służy do usunięcia pliku ze zbioru plików śledzonych i katalogu roboczego.</a:t>
            </a:r>
          </a:p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</a:t>
            </a:r>
            <a:r>
              <a:rPr lang="pl-PL" sz="1800" b="1" dirty="0" err="1">
                <a:solidFill>
                  <a:schemeClr val="accent2"/>
                </a:solidFill>
              </a:rPr>
              <a:t>rm</a:t>
            </a:r>
            <a:r>
              <a:rPr lang="pl-PL" sz="1800" b="1" dirty="0">
                <a:solidFill>
                  <a:schemeClr val="accent2"/>
                </a:solidFill>
              </a:rPr>
              <a:t> &lt;file&gt; </a:t>
            </a:r>
            <a:endParaRPr lang="pl-PL" sz="1800" dirty="0">
              <a:sym typeface="Wingdings" pitchFamily="2" charset="2"/>
            </a:endParaRPr>
          </a:p>
          <a:p>
            <a:pPr marL="0" indent="0">
              <a:buNone/>
            </a:pPr>
            <a:endParaRPr lang="pl-PL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Usuwanie plików z repozytorium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pl-PL" sz="3100" dirty="0" err="1">
                <a:solidFill>
                  <a:srgbClr val="61A83F"/>
                </a:solidFill>
              </a:rPr>
              <a:t>rm</a:t>
            </a:r>
            <a:endParaRPr lang="pl-PL" sz="3100" dirty="0">
              <a:solidFill>
                <a:srgbClr val="61A83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5E2ED-3AD7-9E49-8C44-FF4A6DF5F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4676" y="3586655"/>
            <a:ext cx="7262648" cy="299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577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61275"/>
            <a:ext cx="10515600" cy="3929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i="1" dirty="0"/>
              <a:t>Polecenie służy do zmiany nazwy pliku w repozytorium oraz katalogu roboczym</a:t>
            </a:r>
          </a:p>
          <a:p>
            <a:pPr marL="0" indent="0">
              <a:buNone/>
            </a:pPr>
            <a:r>
              <a:rPr lang="pl-PL" sz="1800" b="1" dirty="0">
                <a:solidFill>
                  <a:schemeClr val="accent2"/>
                </a:solidFill>
              </a:rPr>
              <a:t>git mv &lt;</a:t>
            </a:r>
            <a:r>
              <a:rPr lang="pl-PL" sz="1800" b="1" dirty="0" err="1">
                <a:solidFill>
                  <a:schemeClr val="accent2"/>
                </a:solidFill>
              </a:rPr>
              <a:t>old_name</a:t>
            </a:r>
            <a:r>
              <a:rPr lang="pl-PL" sz="1800" b="1" dirty="0">
                <a:solidFill>
                  <a:schemeClr val="accent2"/>
                </a:solidFill>
              </a:rPr>
              <a:t>&gt; &lt;</a:t>
            </a:r>
            <a:r>
              <a:rPr lang="pl-PL" sz="1800" b="1" dirty="0" err="1">
                <a:solidFill>
                  <a:schemeClr val="accent2"/>
                </a:solidFill>
              </a:rPr>
              <a:t>new_name</a:t>
            </a:r>
            <a:r>
              <a:rPr lang="pl-PL" sz="1800" b="1" dirty="0">
                <a:solidFill>
                  <a:schemeClr val="accent2"/>
                </a:solidFill>
              </a:rPr>
              <a:t>&gt; </a:t>
            </a:r>
            <a:endParaRPr lang="pl-PL" sz="1800" i="1" dirty="0">
              <a:sym typeface="Wingdings" pitchFamily="2" charset="2"/>
            </a:endParaRPr>
          </a:p>
          <a:p>
            <a:pPr marL="0" indent="0">
              <a:buNone/>
            </a:pPr>
            <a:endParaRPr lang="pl-PL" sz="1800" i="1" dirty="0">
              <a:sym typeface="Wingdings" pitchFamily="2" charset="2"/>
            </a:endParaRPr>
          </a:p>
          <a:p>
            <a:pPr marL="0" indent="0">
              <a:buNone/>
            </a:pPr>
            <a:endParaRPr lang="pl-PL" sz="1800" i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Przenoszenie plików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mv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2AB55B-A09F-2144-B3F6-D8E05912D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327" y="3681248"/>
            <a:ext cx="8455345" cy="216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48839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B01E10-8693-ED43-B582-5B45423C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9" y="431641"/>
            <a:ext cx="5920352" cy="1797803"/>
          </a:xfrm>
        </p:spPr>
        <p:txBody>
          <a:bodyPr/>
          <a:lstStyle/>
          <a:p>
            <a:r>
              <a:rPr lang="pl-PL" dirty="0"/>
              <a:t>Zadanie 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DC4A-5BDD-E547-87F6-16D73CC87E85}"/>
              </a:ext>
            </a:extLst>
          </p:cNvPr>
          <p:cNvSpPr txBox="1"/>
          <p:nvPr/>
        </p:nvSpPr>
        <p:spPr>
          <a:xfrm>
            <a:off x="1024180" y="1645603"/>
            <a:ext cx="95934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endParaRPr lang="pl-PL" sz="20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Usuń jeden z plików z miejscami z katalogu roboczego i zbioru plików śledzonych</a:t>
            </a:r>
          </a:p>
          <a:p>
            <a:pPr marL="457200" indent="-457200">
              <a:buFontTx/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Sprawdź czy twój usunięty plik istnieje</a:t>
            </a: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Wycofaj usunięty plik ze </a:t>
            </a:r>
            <a:r>
              <a:rPr lang="pl-PL" sz="2000" dirty="0" err="1">
                <a:solidFill>
                  <a:schemeClr val="bg2"/>
                </a:solidFill>
              </a:rPr>
              <a:t>staging</a:t>
            </a:r>
            <a:r>
              <a:rPr lang="pl-PL" sz="2000" dirty="0">
                <a:solidFill>
                  <a:schemeClr val="bg2"/>
                </a:solidFill>
              </a:rPr>
              <a:t> </a:t>
            </a:r>
            <a:r>
              <a:rPr lang="pl-PL" sz="2000" dirty="0" err="1">
                <a:solidFill>
                  <a:schemeClr val="bg2"/>
                </a:solidFill>
              </a:rPr>
              <a:t>area</a:t>
            </a:r>
            <a:endParaRPr lang="pl-PL" sz="20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Przełącz usunięty plik do </a:t>
            </a:r>
            <a:r>
              <a:rPr lang="pl-PL" sz="2000">
                <a:solidFill>
                  <a:schemeClr val="bg2"/>
                </a:solidFill>
              </a:rPr>
              <a:t>poprzedniej wersji</a:t>
            </a:r>
            <a:endParaRPr lang="pl-PL" sz="2000" dirty="0">
              <a:solidFill>
                <a:schemeClr val="bg2"/>
              </a:solidFill>
            </a:endParaRPr>
          </a:p>
          <a:p>
            <a:pPr marL="457200" indent="-457200">
              <a:buFontTx/>
              <a:buAutoNum type="arabicPeriod"/>
            </a:pPr>
            <a:r>
              <a:rPr lang="pl-PL" sz="2000" dirty="0">
                <a:solidFill>
                  <a:schemeClr val="bg2"/>
                </a:solidFill>
              </a:rPr>
              <a:t>Ponownie sprawdź czy twój usunięty plik istnieje</a:t>
            </a:r>
          </a:p>
          <a:p>
            <a:pPr marL="457200" indent="-457200">
              <a:buAutoNum type="arabicPeriod"/>
            </a:pPr>
            <a:endParaRPr lang="pl-PL" sz="2000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7A5C8-8E30-E640-81C7-F2732EF69A9C}"/>
              </a:ext>
            </a:extLst>
          </p:cNvPr>
          <p:cNvSpPr txBox="1"/>
          <p:nvPr/>
        </p:nvSpPr>
        <p:spPr>
          <a:xfrm>
            <a:off x="1024180" y="4089012"/>
            <a:ext cx="10143639" cy="2137472"/>
          </a:xfrm>
          <a:prstGeom prst="rect">
            <a:avLst/>
          </a:prstGeom>
          <a:solidFill>
            <a:schemeClr val="tx1"/>
          </a:solidFill>
          <a:ln w="69850" cmpd="thinThick">
            <a:solidFill>
              <a:srgbClr val="558ADF"/>
            </a:solidFill>
          </a:ln>
        </p:spPr>
        <p:txBody>
          <a:bodyPr wrap="square" lIns="216000" tIns="180000" rIns="251999" bIns="108000" rtlCol="0">
            <a:spAutoFit/>
          </a:bodyPr>
          <a:lstStyle/>
          <a:p>
            <a:r>
              <a:rPr lang="pl-PL" sz="2000" b="1" dirty="0">
                <a:solidFill>
                  <a:srgbClr val="61A83F"/>
                </a:solidFill>
              </a:rPr>
              <a:t>Ściągawka</a:t>
            </a:r>
          </a:p>
          <a:p>
            <a:endParaRPr lang="pl-PL" sz="2000" b="1" dirty="0">
              <a:solidFill>
                <a:srgbClr val="61A83F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git </a:t>
            </a:r>
            <a:r>
              <a:rPr lang="pl-PL" sz="2000" b="1" dirty="0" err="1">
                <a:solidFill>
                  <a:schemeClr val="bg2"/>
                </a:solidFill>
              </a:rPr>
              <a:t>rm</a:t>
            </a:r>
            <a:r>
              <a:rPr lang="pl-PL" sz="2000" b="1" dirty="0">
                <a:solidFill>
                  <a:schemeClr val="bg2"/>
                </a:solidFill>
              </a:rPr>
              <a:t> </a:t>
            </a:r>
            <a:r>
              <a:rPr lang="pl-PL" sz="2000" dirty="0">
                <a:solidFill>
                  <a:schemeClr val="bg2"/>
                </a:solidFill>
              </a:rPr>
              <a:t>– usunięcie pliku</a:t>
            </a:r>
          </a:p>
          <a:p>
            <a:r>
              <a:rPr lang="pl-PL" sz="2000" b="1" dirty="0">
                <a:solidFill>
                  <a:schemeClr val="bg2"/>
                </a:solidFill>
              </a:rPr>
              <a:t>git reset </a:t>
            </a:r>
            <a:r>
              <a:rPr lang="pl-PL" sz="2000" dirty="0">
                <a:solidFill>
                  <a:schemeClr val="bg2"/>
                </a:solidFill>
              </a:rPr>
              <a:t>– </a:t>
            </a:r>
            <a:r>
              <a:rPr lang="pl-PL" sz="2000" dirty="0" err="1">
                <a:solidFill>
                  <a:schemeClr val="bg2"/>
                </a:solidFill>
              </a:rPr>
              <a:t>wycofnie</a:t>
            </a:r>
            <a:r>
              <a:rPr lang="pl-PL" sz="2000" dirty="0">
                <a:solidFill>
                  <a:schemeClr val="bg2"/>
                </a:solidFill>
              </a:rPr>
              <a:t> pliku ze </a:t>
            </a:r>
            <a:r>
              <a:rPr lang="pl-PL" sz="2000" dirty="0" err="1">
                <a:solidFill>
                  <a:schemeClr val="bg2"/>
                </a:solidFill>
              </a:rPr>
              <a:t>staging</a:t>
            </a:r>
            <a:r>
              <a:rPr lang="pl-PL" sz="2000" dirty="0">
                <a:solidFill>
                  <a:schemeClr val="bg2"/>
                </a:solidFill>
              </a:rPr>
              <a:t> </a:t>
            </a:r>
            <a:r>
              <a:rPr lang="pl-PL" sz="2000" dirty="0" err="1">
                <a:solidFill>
                  <a:schemeClr val="bg2"/>
                </a:solidFill>
              </a:rPr>
              <a:t>area</a:t>
            </a:r>
            <a:endParaRPr lang="pl-PL" sz="2000" dirty="0">
              <a:solidFill>
                <a:schemeClr val="bg2"/>
              </a:solidFill>
            </a:endParaRPr>
          </a:p>
          <a:p>
            <a:r>
              <a:rPr lang="pl-PL" sz="2000" b="1" dirty="0">
                <a:solidFill>
                  <a:schemeClr val="bg2"/>
                </a:solidFill>
              </a:rPr>
              <a:t>git </a:t>
            </a:r>
            <a:r>
              <a:rPr lang="pl-PL" sz="2000" b="1" dirty="0" err="1">
                <a:solidFill>
                  <a:schemeClr val="bg2"/>
                </a:solidFill>
              </a:rPr>
              <a:t>checkout</a:t>
            </a:r>
            <a:r>
              <a:rPr lang="pl-PL" sz="2000" b="1" dirty="0">
                <a:solidFill>
                  <a:schemeClr val="bg2"/>
                </a:solidFill>
              </a:rPr>
              <a:t> </a:t>
            </a:r>
            <a:r>
              <a:rPr lang="pl-PL" sz="2000" dirty="0">
                <a:solidFill>
                  <a:schemeClr val="bg2"/>
                </a:solidFill>
              </a:rPr>
              <a:t>– przełączenie pliku do wersji z przed zmian</a:t>
            </a:r>
          </a:p>
          <a:p>
            <a:endParaRPr lang="pl-PL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78366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059414"/>
            <a:ext cx="10708036" cy="29530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i="1" dirty="0"/>
              <a:t>W przypadku komunikacji z serwerem zdalnym przez HTTPS możliwe jest wykorzystanie mechanizmów przekazywania loginu i hasła tak żeby nie trzeba było ich wielokrotnie podawać</a:t>
            </a:r>
          </a:p>
          <a:p>
            <a:pPr marL="0" indent="0">
              <a:buNone/>
            </a:pPr>
            <a:r>
              <a:rPr lang="pl-PL" sz="1600" dirty="0"/>
              <a:t>1. Przekazanie loginu i (opcjonalnie) hasła przy klonowaniu projektu</a:t>
            </a:r>
          </a:p>
          <a:p>
            <a:pPr marL="0" indent="0" algn="ctr">
              <a:buNone/>
            </a:pPr>
            <a:r>
              <a:rPr lang="pl-PL" sz="1600" b="1" dirty="0">
                <a:solidFill>
                  <a:srgbClr val="41669F"/>
                </a:solidFill>
              </a:rPr>
              <a:t>git clone </a:t>
            </a:r>
            <a:r>
              <a:rPr lang="pl-PL" sz="1600" b="1" dirty="0">
                <a:solidFill>
                  <a:srgbClr val="41669F"/>
                </a:solidFill>
                <a:hlinkClick r:id="rId3"/>
              </a:rPr>
              <a:t>https://&lt;username&gt;:&lt;passoword&gt;@gitlab.com/path/to/repo.git</a:t>
            </a:r>
            <a:endParaRPr lang="pl-PL" sz="1600" b="1" dirty="0">
              <a:solidFill>
                <a:srgbClr val="41669F"/>
              </a:solidFill>
            </a:endParaRPr>
          </a:p>
          <a:p>
            <a:pPr marL="0" indent="0">
              <a:buNone/>
            </a:pPr>
            <a:r>
              <a:rPr lang="pl-PL" sz="1600" dirty="0"/>
              <a:t>2. Konfiguracja narzędzia dostarczającego login i hasło</a:t>
            </a:r>
          </a:p>
          <a:p>
            <a:pPr marL="0" indent="0" algn="ctr">
              <a:buNone/>
            </a:pPr>
            <a:r>
              <a:rPr lang="pl-PL" sz="1600" b="1" dirty="0">
                <a:solidFill>
                  <a:srgbClr val="41669F"/>
                </a:solidFill>
              </a:rPr>
              <a:t>git config --</a:t>
            </a:r>
            <a:r>
              <a:rPr lang="pl-PL" sz="1600" b="1" dirty="0" err="1">
                <a:solidFill>
                  <a:srgbClr val="41669F"/>
                </a:solidFill>
              </a:rPr>
              <a:t>global</a:t>
            </a:r>
            <a:r>
              <a:rPr lang="pl-PL" sz="1600" b="1" dirty="0">
                <a:solidFill>
                  <a:srgbClr val="41669F"/>
                </a:solidFill>
              </a:rPr>
              <a:t> </a:t>
            </a:r>
            <a:r>
              <a:rPr lang="pl-PL" sz="1600" b="1" dirty="0" err="1">
                <a:solidFill>
                  <a:srgbClr val="41669F"/>
                </a:solidFill>
              </a:rPr>
              <a:t>credential.helper</a:t>
            </a:r>
            <a:r>
              <a:rPr lang="pl-PL" sz="1600" b="1" dirty="0">
                <a:solidFill>
                  <a:srgbClr val="41669F"/>
                </a:solidFill>
              </a:rPr>
              <a:t> &lt;</a:t>
            </a:r>
            <a:r>
              <a:rPr lang="pl-PL" sz="1600" b="1" dirty="0" err="1">
                <a:solidFill>
                  <a:srgbClr val="41669F"/>
                </a:solidFill>
              </a:rPr>
              <a:t>helper_type</a:t>
            </a:r>
            <a:r>
              <a:rPr lang="pl-PL" sz="1600" b="1" dirty="0">
                <a:solidFill>
                  <a:srgbClr val="41669F"/>
                </a:solidFill>
              </a:rPr>
              <a:t>&gt;</a:t>
            </a:r>
            <a:endParaRPr lang="pl-PL" sz="1600" dirty="0"/>
          </a:p>
          <a:p>
            <a:endParaRPr lang="pl-PL" sz="1500" dirty="0"/>
          </a:p>
          <a:p>
            <a:endParaRPr lang="pl-PL" sz="15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9503"/>
            <a:ext cx="10708037" cy="1325563"/>
          </a:xfrm>
        </p:spPr>
        <p:txBody>
          <a:bodyPr>
            <a:normAutofit fontScale="90000"/>
          </a:bodyPr>
          <a:lstStyle/>
          <a:p>
            <a:r>
              <a:rPr lang="pl-PL" sz="4000" dirty="0"/>
              <a:t>Zapamiętanie danych uwierzytelniających</a:t>
            </a:r>
            <a:br>
              <a:rPr lang="pl-PL" dirty="0"/>
            </a:br>
            <a:r>
              <a:rPr lang="pl-PL" sz="3100" dirty="0">
                <a:solidFill>
                  <a:schemeClr val="accent3"/>
                </a:solidFill>
              </a:rPr>
              <a:t>konfiguracja loginu i hasła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5572E7-6B4E-244C-A0F1-DEDDD67DAD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773027"/>
              </p:ext>
            </p:extLst>
          </p:nvPr>
        </p:nvGraphicFramePr>
        <p:xfrm>
          <a:off x="1544665" y="4857521"/>
          <a:ext cx="8389749" cy="16848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51337">
                  <a:extLst>
                    <a:ext uri="{9D8B030D-6E8A-4147-A177-3AD203B41FA5}">
                      <a16:colId xmlns:a16="http://schemas.microsoft.com/office/drawing/2014/main" val="3194030776"/>
                    </a:ext>
                  </a:extLst>
                </a:gridCol>
                <a:gridCol w="7038412">
                  <a:extLst>
                    <a:ext uri="{9D8B030D-6E8A-4147-A177-3AD203B41FA5}">
                      <a16:colId xmlns:a16="http://schemas.microsoft.com/office/drawing/2014/main" val="12758135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pl-PL" sz="1600" dirty="0"/>
                        <a:t>Narzędzie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600" dirty="0"/>
                        <a:t>Opis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686750"/>
                  </a:ext>
                </a:extLst>
              </a:tr>
              <a:tr h="435200">
                <a:tc>
                  <a:txBody>
                    <a:bodyPr/>
                    <a:lstStyle/>
                    <a:p>
                      <a:r>
                        <a:rPr lang="pl-PL" sz="1600" dirty="0"/>
                        <a:t>cache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600" dirty="0"/>
                        <a:t>dane przechowywane tymczasowo w pamięci</a:t>
                      </a:r>
                      <a:endParaRPr lang="pl-PL" sz="16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680182"/>
                  </a:ext>
                </a:extLst>
              </a:tr>
              <a:tr h="386254">
                <a:tc>
                  <a:txBody>
                    <a:bodyPr/>
                    <a:lstStyle/>
                    <a:p>
                      <a:r>
                        <a:rPr lang="pl-PL" sz="1600" dirty="0"/>
                        <a:t>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600" dirty="0"/>
                        <a:t>dane przechowywane w pliku ~/.git-</a:t>
                      </a:r>
                      <a:r>
                        <a:rPr lang="pl-PL" sz="1600" dirty="0" err="1"/>
                        <a:t>credentials</a:t>
                      </a:r>
                      <a:r>
                        <a:rPr lang="pl-PL" sz="1600" dirty="0"/>
                        <a:t> przykładowy wpis: </a:t>
                      </a:r>
                      <a:r>
                        <a:rPr lang="pl-PL" sz="1600" dirty="0">
                          <a:hlinkClick r:id="rId4"/>
                        </a:rPr>
                        <a:t>https://username:password@gitlab.com</a:t>
                      </a:r>
                      <a:endParaRPr lang="pl-PL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9519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pl-PL" sz="1600" i="1" dirty="0"/>
                        <a:t>third-party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600" dirty="0"/>
                        <a:t>wykorzystanie zewnętrznego narzędzia </a:t>
                      </a:r>
                      <a:endParaRPr lang="pl-PL" sz="16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9114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84373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Na serwerach tworzy się repozytorium bez katalogu roboczego </a:t>
            </a:r>
            <a:r>
              <a:rPr lang="pl-PL" dirty="0" err="1"/>
              <a:t>tzw</a:t>
            </a:r>
            <a:r>
              <a:rPr lang="pl-PL" dirty="0"/>
              <a:t> „czyste” (bare </a:t>
            </a:r>
            <a:r>
              <a:rPr lang="pl-PL" dirty="0" err="1"/>
              <a:t>repo</a:t>
            </a:r>
            <a:r>
              <a:rPr lang="pl-PL" dirty="0"/>
              <a:t>) które zgodnie z przyjętą konwencją przechowywane jest w katalogu którego nazwa kończy się na ”.git”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”Czyste” repozytorium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init / git clone --bare</a:t>
            </a:r>
          </a:p>
        </p:txBody>
      </p:sp>
    </p:spTree>
    <p:extLst>
      <p:ext uri="{BB962C8B-B14F-4D97-AF65-F5344CB8AC3E}">
        <p14:creationId xmlns:p14="http://schemas.microsoft.com/office/powerpoint/2010/main" val="2264318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1ECD46-8E2B-294E-8416-13F884BF08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622509"/>
            <a:ext cx="5005388" cy="4635988"/>
          </a:xfrm>
        </p:spPr>
        <p:txBody>
          <a:bodyPr/>
          <a:lstStyle/>
          <a:p>
            <a:pPr algn="ctr"/>
            <a:r>
              <a:rPr lang="pl-PL" sz="2800" b="1" dirty="0">
                <a:solidFill>
                  <a:srgbClr val="61A83F"/>
                </a:solidFill>
              </a:rPr>
              <a:t>scentralizowane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2000" dirty="0"/>
              <a:t>architektura klient-serwer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2000" dirty="0"/>
              <a:t>repozytorium dostępne na centralnym serwerze </a:t>
            </a:r>
            <a:r>
              <a:rPr lang="pl-PL" sz="2000" dirty="0">
                <a:sym typeface="Wingdings" pitchFamily="2" charset="2"/>
              </a:rPr>
              <a:t> ryzyko utraty danych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2000" dirty="0">
                <a:sym typeface="Wingdings" pitchFamily="2" charset="2"/>
              </a:rPr>
              <a:t>Praca zależna od dostępności serwera </a:t>
            </a:r>
          </a:p>
          <a:p>
            <a:r>
              <a:rPr lang="pl-PL" sz="2000" b="1" dirty="0">
                <a:sym typeface="Wingdings" pitchFamily="2" charset="2"/>
              </a:rPr>
              <a:t>Przykłady</a:t>
            </a:r>
            <a:r>
              <a:rPr lang="pl-PL" sz="2000" dirty="0">
                <a:sym typeface="Wingdings" pitchFamily="2" charset="2"/>
              </a:rPr>
              <a:t>: CVS, Subversion/SVN</a:t>
            </a:r>
          </a:p>
          <a:p>
            <a:pPr marL="342900" indent="-342900">
              <a:buFont typeface="Wingdings" pitchFamily="2" charset="2"/>
              <a:buChar char="ü"/>
            </a:pPr>
            <a:endParaRPr lang="pl-PL" dirty="0">
              <a:sym typeface="Wingdings" pitchFamily="2" charset="2"/>
            </a:endParaRPr>
          </a:p>
          <a:p>
            <a:r>
              <a:rPr lang="pl-PL" dirty="0"/>
              <a:t>	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6AF6B2FF-694B-BD43-8768-1E7D3A64B5D3}"/>
              </a:ext>
            </a:extLst>
          </p:cNvPr>
          <p:cNvSpPr txBox="1">
            <a:spLocks/>
          </p:cNvSpPr>
          <p:nvPr/>
        </p:nvSpPr>
        <p:spPr>
          <a:xfrm>
            <a:off x="6488624" y="1587918"/>
            <a:ext cx="4865175" cy="4670579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None/>
              <a:tabLst/>
              <a:defRPr sz="2400" b="0" i="0" kern="1200">
                <a:solidFill>
                  <a:schemeClr val="tx2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800" b="1" dirty="0">
                <a:solidFill>
                  <a:srgbClr val="61A83F"/>
                </a:solidFill>
              </a:rPr>
              <a:t>rozproszone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2000" dirty="0"/>
              <a:t>architektura peer-2-peer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2000" dirty="0"/>
              <a:t>klienci posiadają lokalnie kopię całego repozytorium </a:t>
            </a:r>
            <a:r>
              <a:rPr lang="pl-PL" sz="2000" dirty="0">
                <a:sym typeface="Wingdings" pitchFamily="2" charset="2"/>
              </a:rPr>
              <a:t></a:t>
            </a:r>
            <a:r>
              <a:rPr lang="pl-PL" sz="2000" dirty="0"/>
              <a:t> bezpieczeństwo danych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pl-PL" sz="2000" dirty="0"/>
              <a:t>Możliwość pracy bez dostępu do serwera</a:t>
            </a:r>
          </a:p>
          <a:p>
            <a:r>
              <a:rPr lang="pl-PL" sz="2000" b="1" dirty="0"/>
              <a:t>Przykłady</a:t>
            </a:r>
            <a:r>
              <a:rPr lang="pl-PL" sz="2000" dirty="0"/>
              <a:t>: GIT, Mercurial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E07033C-E750-5748-B29C-C1943055B69C}"/>
              </a:ext>
            </a:extLst>
          </p:cNvPr>
          <p:cNvSpPr txBox="1">
            <a:spLocks/>
          </p:cNvSpPr>
          <p:nvPr/>
        </p:nvSpPr>
        <p:spPr>
          <a:xfrm>
            <a:off x="5703377" y="1604211"/>
            <a:ext cx="884886" cy="4022651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575756"/>
              </a:buClr>
              <a:buSzTx/>
              <a:buFont typeface="Arial" panose="020B0604020202020204" pitchFamily="34" charset="0"/>
              <a:buNone/>
              <a:tabLst/>
              <a:defRPr sz="2400" b="0" i="0" kern="1200">
                <a:solidFill>
                  <a:schemeClr val="tx2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3100" b="1" dirty="0">
                <a:solidFill>
                  <a:srgbClr val="61A83F"/>
                </a:solidFill>
              </a:rPr>
              <a:t>vs</a:t>
            </a:r>
            <a:r>
              <a:rPr lang="pl-PL" sz="3100" dirty="0"/>
              <a:t>		</a:t>
            </a: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3AE1D78F-33F8-C746-800C-E3EC5ECDD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9503"/>
            <a:ext cx="10515600" cy="886397"/>
          </a:xfrm>
        </p:spPr>
        <p:txBody>
          <a:bodyPr>
            <a:normAutofit/>
          </a:bodyPr>
          <a:lstStyle/>
          <a:p>
            <a:r>
              <a:rPr lang="pl-PL" dirty="0"/>
              <a:t>Systemy kontroli wersji</a:t>
            </a:r>
            <a:endParaRPr lang="pl-PL" sz="3100" dirty="0">
              <a:solidFill>
                <a:srgbClr val="61A8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4147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1DCD53-B1F6-4394-B140-9B1783527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Identyfikacja autora zmiany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</a:t>
            </a:r>
            <a:r>
              <a:rPr lang="pl-PL" sz="3100" dirty="0" err="1">
                <a:solidFill>
                  <a:srgbClr val="61A83F"/>
                </a:solidFill>
              </a:rPr>
              <a:t>blame</a:t>
            </a:r>
            <a:endParaRPr lang="pl-PL" sz="3100" dirty="0">
              <a:solidFill>
                <a:srgbClr val="61A8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0444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Konfiguracja GITa</a:t>
            </a:r>
            <a:br>
              <a:rPr lang="pl-PL" dirty="0"/>
            </a:br>
            <a:r>
              <a:rPr lang="pl-PL" sz="3100" dirty="0">
                <a:solidFill>
                  <a:srgbClr val="61A83F"/>
                </a:solidFill>
              </a:rPr>
              <a:t>Poziomy konfiguracji i pliki konfiguracyjne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FB2D267F-7F7A-644B-81F7-201F720E73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1" y="2123267"/>
            <a:ext cx="10515600" cy="41352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000" i="1" dirty="0"/>
              <a:t>Git przechowuje konfigurację w formie zmiennych które mogą być ustawione na trzech poziomach i z każdym z nich powiązany jest odpowiedni plik konfiguracyjny</a:t>
            </a:r>
          </a:p>
          <a:p>
            <a:pPr marL="457200" indent="-457200">
              <a:buFont typeface="+mj-lt"/>
              <a:buAutoNum type="arabicPeriod"/>
            </a:pPr>
            <a:r>
              <a:rPr lang="pl-PL" sz="2000" b="1" dirty="0">
                <a:solidFill>
                  <a:srgbClr val="41669F"/>
                </a:solidFill>
              </a:rPr>
              <a:t>Systemowy</a:t>
            </a:r>
            <a:r>
              <a:rPr lang="pl-PL" sz="2000" dirty="0"/>
              <a:t> </a:t>
            </a:r>
            <a:r>
              <a:rPr lang="pl-PL" sz="2000" dirty="0">
                <a:sym typeface="Wingdings" pitchFamily="2" charset="2"/>
              </a:rPr>
              <a:t></a:t>
            </a:r>
            <a:r>
              <a:rPr lang="pl-PL" sz="2000" dirty="0"/>
              <a:t> plik </a:t>
            </a:r>
            <a:r>
              <a:rPr lang="pl-PL" sz="2000" i="1" dirty="0"/>
              <a:t>/</a:t>
            </a:r>
            <a:r>
              <a:rPr lang="pl-PL" sz="2000" i="1" dirty="0" err="1"/>
              <a:t>etc</a:t>
            </a:r>
            <a:r>
              <a:rPr lang="pl-PL" sz="2000" i="1" dirty="0"/>
              <a:t>/</a:t>
            </a:r>
            <a:r>
              <a:rPr lang="pl-PL" sz="2000" i="1" dirty="0" err="1"/>
              <a:t>gitconfig</a:t>
            </a:r>
            <a:endParaRPr lang="pl-PL" sz="2000" i="1" dirty="0"/>
          </a:p>
          <a:p>
            <a:pPr marL="457200" indent="-457200">
              <a:buFont typeface="+mj-lt"/>
              <a:buAutoNum type="arabicPeriod"/>
            </a:pPr>
            <a:r>
              <a:rPr lang="pl-PL" sz="2000" b="1" dirty="0">
                <a:solidFill>
                  <a:srgbClr val="41669F"/>
                </a:solidFill>
              </a:rPr>
              <a:t>Użytkownika</a:t>
            </a:r>
            <a:r>
              <a:rPr lang="pl-PL" sz="2000" dirty="0"/>
              <a:t> </a:t>
            </a:r>
            <a:r>
              <a:rPr lang="pl-PL" sz="2000" dirty="0">
                <a:sym typeface="Wingdings" pitchFamily="2" charset="2"/>
              </a:rPr>
              <a:t> plik </a:t>
            </a:r>
            <a:r>
              <a:rPr lang="pl-PL" sz="2000" i="1" dirty="0">
                <a:sym typeface="Wingdings" pitchFamily="2" charset="2"/>
              </a:rPr>
              <a:t>~/.</a:t>
            </a:r>
            <a:r>
              <a:rPr lang="pl-PL" sz="2000" i="1" dirty="0" err="1">
                <a:sym typeface="Wingdings" pitchFamily="2" charset="2"/>
              </a:rPr>
              <a:t>gitconfig</a:t>
            </a:r>
            <a:endParaRPr lang="pl-PL" sz="2000" i="1" dirty="0">
              <a:sym typeface="Wingdings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pl-PL" sz="2000" b="1" dirty="0">
                <a:solidFill>
                  <a:srgbClr val="41669F"/>
                </a:solidFill>
                <a:sym typeface="Wingdings" pitchFamily="2" charset="2"/>
              </a:rPr>
              <a:t>Repozytorium</a:t>
            </a:r>
            <a:r>
              <a:rPr lang="pl-PL" sz="2000" dirty="0">
                <a:sym typeface="Wingdings" pitchFamily="2" charset="2"/>
              </a:rPr>
              <a:t>  plik </a:t>
            </a:r>
            <a:r>
              <a:rPr lang="pl-PL" sz="2000" i="1" dirty="0"/>
              <a:t>.git/config</a:t>
            </a:r>
            <a:endParaRPr lang="pl-PL" sz="1800" i="1" dirty="0"/>
          </a:p>
          <a:p>
            <a:pPr marL="0" indent="0">
              <a:buNone/>
            </a:pPr>
            <a:r>
              <a:rPr lang="pl-PL" sz="2000" dirty="0"/>
              <a:t>Każdy poziom ma priorytet wyższy niż poziom poprzedni (np. dana zmienna ustawiona na poziomie repozytorium nadpisuje wartość tej samej zmiennej ustawionej na poziomie użytkownika)</a:t>
            </a:r>
          </a:p>
          <a:p>
            <a:pPr marL="0" indent="0">
              <a:buNone/>
            </a:pPr>
            <a:r>
              <a:rPr lang="pl-PL" sz="2000" dirty="0"/>
              <a:t>Wartości zmiennych konfiguracyjnych można edytować w dowolnym momencie</a:t>
            </a:r>
          </a:p>
        </p:txBody>
      </p:sp>
    </p:spTree>
    <p:extLst>
      <p:ext uri="{BB962C8B-B14F-4D97-AF65-F5344CB8AC3E}">
        <p14:creationId xmlns:p14="http://schemas.microsoft.com/office/powerpoint/2010/main" val="421008172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Konfiguracja GITa</a:t>
            </a:r>
            <a:br>
              <a:rPr lang="pl-PL" dirty="0"/>
            </a:br>
            <a:r>
              <a:rPr lang="pl-PL" sz="3100" dirty="0"/>
              <a:t>polecenie</a:t>
            </a:r>
            <a:r>
              <a:rPr lang="pl-PL" sz="3100" dirty="0">
                <a:solidFill>
                  <a:schemeClr val="tx1"/>
                </a:solidFill>
              </a:rPr>
              <a:t>: </a:t>
            </a:r>
            <a:r>
              <a:rPr lang="pl-PL" sz="3100" dirty="0">
                <a:solidFill>
                  <a:srgbClr val="61A83F"/>
                </a:solidFill>
              </a:rPr>
              <a:t>git config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AA58E74-C50B-9540-81BB-0C74D589D816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2220159"/>
          <a:ext cx="10515600" cy="407398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434350">
                  <a:extLst>
                    <a:ext uri="{9D8B030D-6E8A-4147-A177-3AD203B41FA5}">
                      <a16:colId xmlns:a16="http://schemas.microsoft.com/office/drawing/2014/main" val="3194030776"/>
                    </a:ext>
                  </a:extLst>
                </a:gridCol>
                <a:gridCol w="5081250">
                  <a:extLst>
                    <a:ext uri="{9D8B030D-6E8A-4147-A177-3AD203B41FA5}">
                      <a16:colId xmlns:a16="http://schemas.microsoft.com/office/drawing/2014/main" val="1275813520"/>
                    </a:ext>
                  </a:extLst>
                </a:gridCol>
              </a:tblGrid>
              <a:tr h="429238">
                <a:tc gridSpan="2">
                  <a:txBody>
                    <a:bodyPr/>
                    <a:lstStyle/>
                    <a:p>
                      <a:pPr algn="ctr"/>
                      <a:r>
                        <a:rPr lang="pl-PL" dirty="0"/>
                        <a:t>Polecenia konfiguracyjne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811285"/>
                  </a:ext>
                </a:extLst>
              </a:tr>
              <a:tr h="429238">
                <a:tc>
                  <a:txBody>
                    <a:bodyPr/>
                    <a:lstStyle/>
                    <a:p>
                      <a:r>
                        <a:rPr lang="pl-PL" dirty="0"/>
                        <a:t>Polecenie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Opis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686750"/>
                  </a:ext>
                </a:extLst>
              </a:tr>
              <a:tr h="529070">
                <a:tc>
                  <a:txBody>
                    <a:bodyPr/>
                    <a:lstStyle/>
                    <a:p>
                      <a:r>
                        <a:rPr lang="pl-PL" i="0" dirty="0"/>
                        <a:t>git config --list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i="0" dirty="0"/>
                        <a:t>wyświetla listę wszystkich ustawionych zmiennych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680182"/>
                  </a:ext>
                </a:extLst>
              </a:tr>
              <a:tr h="1073094">
                <a:tc>
                  <a:txBody>
                    <a:bodyPr/>
                    <a:lstStyle/>
                    <a:p>
                      <a:r>
                        <a:rPr lang="pl-PL" dirty="0"/>
                        <a:t>git config --list --</a:t>
                      </a:r>
                      <a:r>
                        <a:rPr lang="pl-PL" dirty="0" err="1"/>
                        <a:t>global</a:t>
                      </a:r>
                      <a:endParaRPr lang="pl-PL" dirty="0"/>
                    </a:p>
                    <a:p>
                      <a:r>
                        <a:rPr lang="pl-PL" dirty="0"/>
                        <a:t>                         --system</a:t>
                      </a:r>
                    </a:p>
                    <a:p>
                      <a:r>
                        <a:rPr lang="pl-PL" dirty="0"/>
                        <a:t>                         --</a:t>
                      </a:r>
                      <a:r>
                        <a:rPr lang="pl-PL" dirty="0" err="1"/>
                        <a:t>local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wyświetla listę zmiennych ustawionych na poszczególnych poziomach konfiguracyjnych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9519087"/>
                  </a:ext>
                </a:extLst>
              </a:tr>
              <a:tr h="751166">
                <a:tc>
                  <a:txBody>
                    <a:bodyPr/>
                    <a:lstStyle/>
                    <a:p>
                      <a:r>
                        <a:rPr lang="pl-PL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 config &lt;</a:t>
                      </a:r>
                      <a:r>
                        <a:rPr lang="pl-PL" sz="1800" b="0" i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config_name</a:t>
                      </a:r>
                      <a:r>
                        <a:rPr lang="pl-PL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wyświetla rzeczywistą wartość konkretnej zmiennej np. </a:t>
                      </a:r>
                      <a:r>
                        <a:rPr lang="pl-PL" dirty="0">
                          <a:solidFill>
                            <a:schemeClr val="accent2"/>
                          </a:solidFill>
                        </a:rPr>
                        <a:t>git config </a:t>
                      </a:r>
                      <a:r>
                        <a:rPr lang="pl-PL" dirty="0" err="1">
                          <a:solidFill>
                            <a:schemeClr val="accent2"/>
                          </a:solidFill>
                        </a:rPr>
                        <a:t>user.name</a:t>
                      </a:r>
                      <a:endParaRPr lang="pl-PL" i="1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911455"/>
                  </a:ext>
                </a:extLst>
              </a:tr>
              <a:tr h="751166">
                <a:tc>
                  <a:txBody>
                    <a:bodyPr/>
                    <a:lstStyle/>
                    <a:p>
                      <a:r>
                        <a:rPr lang="pl-PL" dirty="0"/>
                        <a:t>git config &lt;</a:t>
                      </a:r>
                      <a:r>
                        <a:rPr lang="pl-PL" dirty="0" err="1"/>
                        <a:t>config_file_location</a:t>
                      </a:r>
                      <a:r>
                        <a:rPr lang="pl-PL" dirty="0"/>
                        <a:t>&gt; &lt;</a:t>
                      </a:r>
                      <a:r>
                        <a:rPr lang="pl-PL" dirty="0" err="1"/>
                        <a:t>config_name</a:t>
                      </a:r>
                      <a:r>
                        <a:rPr lang="pl-PL" dirty="0"/>
                        <a:t>&gt; &lt;</a:t>
                      </a:r>
                      <a:r>
                        <a:rPr lang="pl-PL" dirty="0" err="1"/>
                        <a:t>config_value</a:t>
                      </a:r>
                      <a:r>
                        <a:rPr lang="pl-PL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i="0" dirty="0"/>
                        <a:t>ustawia wartość konkretnej zmiennej np. </a:t>
                      </a:r>
                    </a:p>
                    <a:p>
                      <a:r>
                        <a:rPr lang="pl-PL" sz="1800" i="0" dirty="0">
                          <a:solidFill>
                            <a:schemeClr val="accent2"/>
                          </a:solidFill>
                        </a:rPr>
                        <a:t>git config --</a:t>
                      </a:r>
                      <a:r>
                        <a:rPr lang="pl-PL" sz="1800" i="0" dirty="0" err="1">
                          <a:solidFill>
                            <a:schemeClr val="accent2"/>
                          </a:solidFill>
                        </a:rPr>
                        <a:t>global</a:t>
                      </a:r>
                      <a:r>
                        <a:rPr lang="pl-PL" sz="1800" i="0" dirty="0">
                          <a:solidFill>
                            <a:schemeClr val="accent2"/>
                          </a:solidFill>
                        </a:rPr>
                        <a:t> </a:t>
                      </a:r>
                      <a:r>
                        <a:rPr lang="pl-PL" sz="1800" i="0" dirty="0" err="1">
                          <a:solidFill>
                            <a:schemeClr val="accent2"/>
                          </a:solidFill>
                        </a:rPr>
                        <a:t>user.name</a:t>
                      </a:r>
                      <a:r>
                        <a:rPr lang="pl-PL" sz="1800" i="0" dirty="0">
                          <a:solidFill>
                            <a:schemeClr val="accent2"/>
                          </a:solidFill>
                        </a:rPr>
                        <a:t> „Jan Kowalski”</a:t>
                      </a:r>
                      <a:endParaRPr lang="pl-PL" sz="2000" i="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78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489323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Konfiguracja GITa</a:t>
            </a:r>
            <a:br>
              <a:rPr lang="pl-PL" dirty="0"/>
            </a:br>
            <a:r>
              <a:rPr lang="pl-PL" sz="3100" dirty="0">
                <a:solidFill>
                  <a:schemeClr val="accent3"/>
                </a:solidFill>
              </a:rPr>
              <a:t>zmienne konfiguracyjne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AA58E74-C50B-9540-81BB-0C74D589D816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2220159"/>
          <a:ext cx="10382573" cy="343844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365603">
                  <a:extLst>
                    <a:ext uri="{9D8B030D-6E8A-4147-A177-3AD203B41FA5}">
                      <a16:colId xmlns:a16="http://schemas.microsoft.com/office/drawing/2014/main" val="3194030776"/>
                    </a:ext>
                  </a:extLst>
                </a:gridCol>
                <a:gridCol w="5016970">
                  <a:extLst>
                    <a:ext uri="{9D8B030D-6E8A-4147-A177-3AD203B41FA5}">
                      <a16:colId xmlns:a16="http://schemas.microsoft.com/office/drawing/2014/main" val="1275813520"/>
                    </a:ext>
                  </a:extLst>
                </a:gridCol>
              </a:tblGrid>
              <a:tr h="429238">
                <a:tc gridSpan="2">
                  <a:txBody>
                    <a:bodyPr/>
                    <a:lstStyle/>
                    <a:p>
                      <a:pPr algn="ctr"/>
                      <a:r>
                        <a:rPr lang="pl-PL" dirty="0"/>
                        <a:t>Zmienne konfiguracyjne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811285"/>
                  </a:ext>
                </a:extLst>
              </a:tr>
              <a:tr h="429238">
                <a:tc>
                  <a:txBody>
                    <a:bodyPr/>
                    <a:lstStyle/>
                    <a:p>
                      <a:r>
                        <a:rPr lang="pl-PL" dirty="0"/>
                        <a:t>Zmienna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Opis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686750"/>
                  </a:ext>
                </a:extLst>
              </a:tr>
              <a:tr h="529070">
                <a:tc>
                  <a:txBody>
                    <a:bodyPr/>
                    <a:lstStyle/>
                    <a:p>
                      <a:r>
                        <a:rPr lang="pl-PL" i="0" dirty="0" err="1"/>
                        <a:t>user.name</a:t>
                      </a:r>
                      <a:r>
                        <a:rPr lang="pl-PL" i="0" dirty="0"/>
                        <a:t> i </a:t>
                      </a:r>
                      <a:r>
                        <a:rPr lang="pl-PL" i="0" dirty="0" err="1"/>
                        <a:t>user.email</a:t>
                      </a:r>
                      <a:endParaRPr lang="pl-PL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i="0" dirty="0"/>
                        <a:t>zmienne przechowujące dane wiążące autora z </a:t>
                      </a:r>
                      <a:r>
                        <a:rPr lang="pl-PL" i="0" dirty="0" err="1"/>
                        <a:t>commitami</a:t>
                      </a:r>
                      <a:endParaRPr lang="pl-PL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680182"/>
                  </a:ext>
                </a:extLst>
              </a:tr>
              <a:tr h="1073094">
                <a:tc>
                  <a:txBody>
                    <a:bodyPr/>
                    <a:lstStyle/>
                    <a:p>
                      <a:r>
                        <a:rPr lang="pl-PL" dirty="0" err="1"/>
                        <a:t>core.editor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edytor wykorzystywany do wprowadzania informacji tekstowych (np. komentarz do </a:t>
                      </a:r>
                      <a:r>
                        <a:rPr lang="pl-PL" dirty="0" err="1"/>
                        <a:t>commita</a:t>
                      </a:r>
                      <a:r>
                        <a:rPr lang="pl-PL" dirty="0"/>
                        <a:t>), domyślnie edytor systemowy np. </a:t>
                      </a:r>
                      <a:r>
                        <a:rPr lang="pl-PL" i="1" dirty="0" err="1"/>
                        <a:t>vim</a:t>
                      </a:r>
                      <a:endParaRPr lang="pl-PL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9519087"/>
                  </a:ext>
                </a:extLst>
              </a:tr>
              <a:tr h="751166">
                <a:tc>
                  <a:txBody>
                    <a:bodyPr/>
                    <a:lstStyle/>
                    <a:p>
                      <a:r>
                        <a:rPr lang="pl-PL" sz="1800" b="0" i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merge.tool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i="0" dirty="0"/>
                        <a:t>narzędzie użyte do rozwiązywania konfliktów między plikami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9114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44898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CF6B741D-77F7-CE48-8019-86366C914B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l-PL" b="1" dirty="0">
                <a:solidFill>
                  <a:srgbClr val="4974B8"/>
                </a:solidFill>
              </a:rPr>
              <a:t>git &lt;polecenie&gt; --</a:t>
            </a:r>
            <a:r>
              <a:rPr lang="pl-PL" b="1" dirty="0" err="1">
                <a:solidFill>
                  <a:srgbClr val="4974B8"/>
                </a:solidFill>
              </a:rPr>
              <a:t>help</a:t>
            </a:r>
            <a:r>
              <a:rPr lang="pl-PL" b="1" dirty="0">
                <a:solidFill>
                  <a:srgbClr val="4974B8"/>
                </a:solidFill>
              </a:rPr>
              <a:t> </a:t>
            </a:r>
            <a:r>
              <a:rPr lang="pl-PL" dirty="0"/>
              <a:t>- pomoc dotycząca danego polecenia git dostępna z poziomu terminala</a:t>
            </a:r>
          </a:p>
          <a:p>
            <a:r>
              <a:rPr lang="pl-PL" dirty="0">
                <a:hlinkClick r:id="rId2"/>
              </a:rPr>
              <a:t>https://git-scm.com/docs</a:t>
            </a:r>
            <a:r>
              <a:rPr lang="pl-PL" dirty="0"/>
              <a:t> – oficjalna dokumentacja GITa</a:t>
            </a:r>
          </a:p>
          <a:p>
            <a:r>
              <a:rPr lang="pl-PL" dirty="0">
                <a:hlinkClick r:id="rId3"/>
              </a:rPr>
              <a:t>https://learngitbranching.js.org</a:t>
            </a:r>
            <a:r>
              <a:rPr lang="pl-PL" dirty="0"/>
              <a:t> – interaktywny tutorial GITa</a:t>
            </a:r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63A4F031-6F46-8D40-ADBA-1C4695640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Materiały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9A8F643-F7AA-6E48-9784-900EF9E8FD2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47848264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AC25614-CA13-EF48-B3DB-E9548BEFE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2351885"/>
            <a:ext cx="4340087" cy="2154230"/>
          </a:xfrm>
        </p:spPr>
        <p:txBody>
          <a:bodyPr/>
          <a:lstStyle/>
          <a:p>
            <a:r>
              <a:rPr lang="pl-PL" dirty="0"/>
              <a:t>Pytania ?</a:t>
            </a:r>
          </a:p>
        </p:txBody>
      </p:sp>
    </p:spTree>
    <p:extLst>
      <p:ext uri="{BB962C8B-B14F-4D97-AF65-F5344CB8AC3E}">
        <p14:creationId xmlns:p14="http://schemas.microsoft.com/office/powerpoint/2010/main" val="2742677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7EB90BF-1597-5C42-908C-BE62CC27A8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l-PL" dirty="0"/>
              <a:t>Darmowy, open source system kontroli wersji</a:t>
            </a:r>
          </a:p>
          <a:p>
            <a:r>
              <a:rPr lang="pl-PL" dirty="0"/>
              <a:t>Stworzony w 2005 roku przez Linusa Torvaldsa</a:t>
            </a:r>
          </a:p>
          <a:p>
            <a:r>
              <a:rPr lang="pl-PL" dirty="0"/>
              <a:t>Architektura rozproszona</a:t>
            </a:r>
          </a:p>
          <a:p>
            <a:r>
              <a:rPr lang="pl-PL" dirty="0"/>
              <a:t>Umożliwia tworzenie snapshotów drzewa katalogu projektu</a:t>
            </a:r>
          </a:p>
          <a:p>
            <a:r>
              <a:rPr lang="pl-PL" dirty="0"/>
              <a:t>Wykorzystuje 40-znakowe SHA-1 do przechowywania obiektów</a:t>
            </a:r>
          </a:p>
          <a:p>
            <a:r>
              <a:rPr lang="pl-PL" dirty="0"/>
              <a:t>Możliwe wywoływanie zarówno z linii poleceń jak i z interfejsów graficznych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GIT</a:t>
            </a:r>
            <a:br>
              <a:rPr lang="pl-PL" dirty="0"/>
            </a:br>
            <a:r>
              <a:rPr lang="pl-PL" sz="3100" dirty="0">
                <a:solidFill>
                  <a:srgbClr val="61A83F"/>
                </a:solidFill>
              </a:rPr>
              <a:t>Najpopularniejszy system kontroli wersji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84B5D-9455-EC43-9DC4-980B99432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4135" y="5394729"/>
            <a:ext cx="2419956" cy="101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975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F3BF76-1700-4F97-BCFF-FB98B580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GIT</a:t>
            </a:r>
            <a:br>
              <a:rPr lang="pl-PL" dirty="0"/>
            </a:br>
            <a:r>
              <a:rPr lang="pl-PL" sz="3100" dirty="0">
                <a:solidFill>
                  <a:srgbClr val="61A83F"/>
                </a:solidFill>
              </a:rPr>
              <a:t>Instalacja narzędzia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F87EE92-FEC6-7847-A035-D09327C80C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1" y="2059413"/>
            <a:ext cx="10515600" cy="3706387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pl-PL" dirty="0"/>
              <a:t>Git jest preinstalowany w wielu systemach operacyjnych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Możliwa instalacja ze źródeł lub z plików binarnych dedykowanych konkretnym platformom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Kompatybilność wsteczna od wersji 2.0 (obecnie wersja 2.24.0)</a:t>
            </a:r>
          </a:p>
          <a:p>
            <a:pPr>
              <a:buFont typeface="Wingdings" pitchFamily="2" charset="2"/>
              <a:buChar char="ü"/>
            </a:pPr>
            <a:r>
              <a:rPr lang="pl-PL" dirty="0"/>
              <a:t>Dokładne informacje na stronie:</a:t>
            </a:r>
          </a:p>
          <a:p>
            <a:pPr marL="0" indent="0">
              <a:buNone/>
            </a:pPr>
            <a:r>
              <a:rPr lang="pl-PL" dirty="0" err="1">
                <a:solidFill>
                  <a:srgbClr val="0070C0"/>
                </a:solidFill>
              </a:rPr>
              <a:t>https</a:t>
            </a:r>
            <a:r>
              <a:rPr lang="pl-PL" dirty="0">
                <a:solidFill>
                  <a:srgbClr val="0070C0"/>
                </a:solidFill>
              </a:rPr>
              <a:t>://git-</a:t>
            </a:r>
            <a:r>
              <a:rPr lang="pl-PL" dirty="0" err="1">
                <a:solidFill>
                  <a:srgbClr val="0070C0"/>
                </a:solidFill>
              </a:rPr>
              <a:t>scm.com</a:t>
            </a:r>
            <a:r>
              <a:rPr lang="pl-PL" dirty="0">
                <a:solidFill>
                  <a:srgbClr val="0070C0"/>
                </a:solidFill>
              </a:rPr>
              <a:t>/</a:t>
            </a:r>
            <a:r>
              <a:rPr lang="pl-PL" dirty="0" err="1">
                <a:solidFill>
                  <a:srgbClr val="0070C0"/>
                </a:solidFill>
              </a:rPr>
              <a:t>book</a:t>
            </a:r>
            <a:r>
              <a:rPr lang="pl-PL" dirty="0">
                <a:solidFill>
                  <a:srgbClr val="0070C0"/>
                </a:solidFill>
              </a:rPr>
              <a:t>/</a:t>
            </a:r>
            <a:r>
              <a:rPr lang="pl-PL" dirty="0" err="1">
                <a:solidFill>
                  <a:srgbClr val="0070C0"/>
                </a:solidFill>
              </a:rPr>
              <a:t>pl</a:t>
            </a:r>
            <a:r>
              <a:rPr lang="pl-PL" dirty="0">
                <a:solidFill>
                  <a:srgbClr val="0070C0"/>
                </a:solidFill>
              </a:rPr>
              <a:t>/v2/</a:t>
            </a:r>
            <a:r>
              <a:rPr lang="pl-PL" dirty="0" err="1">
                <a:solidFill>
                  <a:srgbClr val="0070C0"/>
                </a:solidFill>
              </a:rPr>
              <a:t>Pierwsze-kroki-Instalacja-Git</a:t>
            </a:r>
            <a:endParaRPr lang="pl-PL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046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483ED2-43B6-0041-B3A1-96F3F66F7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7844" y="166624"/>
            <a:ext cx="5355227" cy="2154230"/>
          </a:xfrm>
        </p:spPr>
        <p:txBody>
          <a:bodyPr/>
          <a:lstStyle/>
          <a:p>
            <a:r>
              <a:rPr lang="pl-PL" dirty="0"/>
              <a:t>Zaczynamy!</a:t>
            </a: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2123E9E3-9B34-114A-A58C-D3CB8369FFCF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916" y="2261195"/>
            <a:ext cx="2063928" cy="4130747"/>
          </a:xfr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A66ECEF-4241-3C41-8DF1-2C5FBD1A294F}"/>
              </a:ext>
            </a:extLst>
          </p:cNvPr>
          <p:cNvSpPr/>
          <p:nvPr/>
        </p:nvSpPr>
        <p:spPr>
          <a:xfrm>
            <a:off x="4286433" y="2674872"/>
            <a:ext cx="16594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000" b="1" dirty="0">
                <a:solidFill>
                  <a:schemeClr val="bg1"/>
                </a:solidFill>
                <a:sym typeface="Wingdings" pitchFamily="2" charset="2"/>
              </a:rPr>
              <a:t>git --version</a:t>
            </a:r>
            <a:endParaRPr lang="pl-PL" sz="2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1B3F8F-0374-4243-BE10-1AF4E469275E}"/>
              </a:ext>
            </a:extLst>
          </p:cNvPr>
          <p:cNvSpPr txBox="1"/>
          <p:nvPr/>
        </p:nvSpPr>
        <p:spPr>
          <a:xfrm>
            <a:off x="4286433" y="3521484"/>
            <a:ext cx="66415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000" b="1" dirty="0">
                <a:solidFill>
                  <a:schemeClr val="bg1"/>
                </a:solidFill>
              </a:rPr>
              <a:t>git config --</a:t>
            </a:r>
            <a:r>
              <a:rPr lang="pl-PL" sz="2000" b="1" dirty="0" err="1">
                <a:solidFill>
                  <a:schemeClr val="bg1"/>
                </a:solidFill>
              </a:rPr>
              <a:t>global</a:t>
            </a:r>
            <a:r>
              <a:rPr lang="pl-PL" sz="2000" b="1" dirty="0">
                <a:solidFill>
                  <a:schemeClr val="bg1"/>
                </a:solidFill>
              </a:rPr>
              <a:t> </a:t>
            </a:r>
            <a:r>
              <a:rPr lang="pl-PL" sz="2000" b="1" dirty="0" err="1">
                <a:solidFill>
                  <a:schemeClr val="bg1"/>
                </a:solidFill>
              </a:rPr>
              <a:t>user.name</a:t>
            </a:r>
            <a:r>
              <a:rPr lang="pl-PL" sz="2000" b="1" dirty="0">
                <a:solidFill>
                  <a:schemeClr val="bg1"/>
                </a:solidFill>
              </a:rPr>
              <a:t> „Jan Kowalski”</a:t>
            </a:r>
          </a:p>
          <a:p>
            <a:r>
              <a:rPr lang="pl-PL" sz="2000" b="1" dirty="0">
                <a:solidFill>
                  <a:schemeClr val="bg1"/>
                </a:solidFill>
              </a:rPr>
              <a:t>git config --</a:t>
            </a:r>
            <a:r>
              <a:rPr lang="pl-PL" sz="2000" b="1" dirty="0" err="1">
                <a:solidFill>
                  <a:schemeClr val="bg1"/>
                </a:solidFill>
              </a:rPr>
              <a:t>global</a:t>
            </a:r>
            <a:r>
              <a:rPr lang="pl-PL" sz="2000" b="1" dirty="0">
                <a:solidFill>
                  <a:schemeClr val="bg1"/>
                </a:solidFill>
              </a:rPr>
              <a:t> </a:t>
            </a:r>
            <a:r>
              <a:rPr lang="pl-PL" sz="2000" b="1" dirty="0" err="1">
                <a:solidFill>
                  <a:schemeClr val="bg1"/>
                </a:solidFill>
              </a:rPr>
              <a:t>user.email</a:t>
            </a:r>
            <a:r>
              <a:rPr lang="pl-PL" sz="2000" b="1" dirty="0">
                <a:solidFill>
                  <a:schemeClr val="bg1"/>
                </a:solidFill>
              </a:rPr>
              <a:t> „</a:t>
            </a:r>
            <a:r>
              <a:rPr lang="pl-PL" sz="2000" b="1" dirty="0" err="1">
                <a:solidFill>
                  <a:schemeClr val="bg1"/>
                </a:solidFill>
              </a:rPr>
              <a:t>kowalski@gmail.com</a:t>
            </a:r>
            <a:r>
              <a:rPr lang="pl-PL" sz="2000" b="1" dirty="0">
                <a:solidFill>
                  <a:schemeClr val="bg1"/>
                </a:solidFill>
              </a:rPr>
              <a:t>”</a:t>
            </a:r>
          </a:p>
          <a:p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290887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75756"/>
      </a:dk2>
      <a:lt2>
        <a:srgbClr val="E7E6E6"/>
      </a:lt2>
      <a:accent1>
        <a:srgbClr val="283583"/>
      </a:accent1>
      <a:accent2>
        <a:srgbClr val="41679F"/>
      </a:accent2>
      <a:accent3>
        <a:srgbClr val="61A83F"/>
      </a:accent3>
      <a:accent4>
        <a:srgbClr val="004631"/>
      </a:accent4>
      <a:accent5>
        <a:srgbClr val="009FE3"/>
      </a:accent5>
      <a:accent6>
        <a:srgbClr val="EC6608"/>
      </a:accent6>
      <a:hlink>
        <a:srgbClr val="41669E"/>
      </a:hlink>
      <a:folHlink>
        <a:srgbClr val="273483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D0357152-9812-49C1-B204-1EFAA6C08C20}" vid="{63475DEC-AD70-4E11-8AC0-5453339701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D62C810AD47D4E8157D00D23CDE4D1" ma:contentTypeVersion="10" ma:contentTypeDescription="Create a new document." ma:contentTypeScope="" ma:versionID="6bea2cdbdf16ccb03d70eef2b4315a0e">
  <xsd:schema xmlns:xsd="http://www.w3.org/2001/XMLSchema" xmlns:xs="http://www.w3.org/2001/XMLSchema" xmlns:p="http://schemas.microsoft.com/office/2006/metadata/properties" xmlns:ns2="86f847f3-970d-4616-ab91-da269d24bcdc" xmlns:ns3="e51add4d-0a79-49e5-98fd-b3e21dc293cd" targetNamespace="http://schemas.microsoft.com/office/2006/metadata/properties" ma:root="true" ma:fieldsID="aa9c3510c8fadad67c36537d48c71e0b" ns2:_="" ns3:_="">
    <xsd:import namespace="86f847f3-970d-4616-ab91-da269d24bcdc"/>
    <xsd:import namespace="e51add4d-0a79-49e5-98fd-b3e21dc293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f847f3-970d-4616-ab91-da269d24bc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1add4d-0a79-49e5-98fd-b3e21dc293c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A60FA7-3075-4E95-B2B4-9491BD7DF2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6f847f3-970d-4616-ab91-da269d24bcdc"/>
    <ds:schemaRef ds:uri="e51add4d-0a79-49e5-98fd-b3e21dc293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6DD83E2-54AA-4786-8E3B-C4BBAFD9CA38}">
  <ds:schemaRefs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e51add4d-0a79-49e5-98fd-b3e21dc293cd"/>
    <ds:schemaRef ds:uri="http://purl.org/dc/dcmitype/"/>
    <ds:schemaRef ds:uri="86f847f3-970d-4616-ab91-da269d24bcdc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20BA444A-4967-4698-81D7-F5AC5C19766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13615</TotalTime>
  <Words>4704</Words>
  <Application>Microsoft Office PowerPoint</Application>
  <PresentationFormat>Widescreen</PresentationFormat>
  <Paragraphs>604</Paragraphs>
  <Slides>65</Slides>
  <Notes>54</Notes>
  <HiddenSlides>6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3" baseType="lpstr">
      <vt:lpstr>Calibri</vt:lpstr>
      <vt:lpstr>Galano Grotesque Light</vt:lpstr>
      <vt:lpstr>Galano Grotesque Medium</vt:lpstr>
      <vt:lpstr>Wingdings</vt:lpstr>
      <vt:lpstr>Century Gothic</vt:lpstr>
      <vt:lpstr>Montserrat Light</vt:lpstr>
      <vt:lpstr>Arial</vt:lpstr>
      <vt:lpstr>Office Theme</vt:lpstr>
      <vt:lpstr>Wprowadzenie do GITa</vt:lpstr>
      <vt:lpstr>PowerPoint Presentation</vt:lpstr>
      <vt:lpstr>PowerPoint Presentation</vt:lpstr>
      <vt:lpstr>Zarządzanie kodem źródłowym problemy i wyzwania</vt:lpstr>
      <vt:lpstr>Systemy kontroli wersji Do czego służą</vt:lpstr>
      <vt:lpstr>Systemy kontroli wersji</vt:lpstr>
      <vt:lpstr>GIT Najpopularniejszy system kontroli wersji</vt:lpstr>
      <vt:lpstr>GIT Instalacja narzędzia</vt:lpstr>
      <vt:lpstr>Zaczynamy!</vt:lpstr>
      <vt:lpstr>Tworzenie lokalnego repozytorium polecenie: git init</vt:lpstr>
      <vt:lpstr>Zadanie 1</vt:lpstr>
      <vt:lpstr>Zadanie 1</vt:lpstr>
      <vt:lpstr>GIT Schemat tworzenia commitów projektu</vt:lpstr>
      <vt:lpstr>Dodawanie plików do staging area  polecenie: git add</vt:lpstr>
      <vt:lpstr>Sprawdzanie stanu repozytorium polecenie: git status</vt:lpstr>
      <vt:lpstr>Sprawdzanie stanu repozytorium polecenie: git status</vt:lpstr>
      <vt:lpstr>Zapisanie commita polecenie: git commit</vt:lpstr>
      <vt:lpstr>Zadanie 2</vt:lpstr>
      <vt:lpstr>Przeglądanie zmian w plikach polecenie: git diff</vt:lpstr>
      <vt:lpstr>Przeglądanie zmian w plikach polecenie: git diff</vt:lpstr>
      <vt:lpstr>Przeglądanie historii repozytorium polecenie: git log</vt:lpstr>
      <vt:lpstr>Przeglądanie historii repozytorium polecenie: git log</vt:lpstr>
      <vt:lpstr>Zadanie 3</vt:lpstr>
      <vt:lpstr>Przełączanie się pomiędzy wersjami polecenie: git checkout</vt:lpstr>
      <vt:lpstr>Zadanie 4</vt:lpstr>
      <vt:lpstr>Zwiększanie komfortu pracy z terminalem Skrypty poprawiające wygląd i zachowanie terminala</vt:lpstr>
      <vt:lpstr>Zwiększanie komfortu pracy z terminalem Skrypty poprawiające wygląd i zachowanie terminala</vt:lpstr>
      <vt:lpstr>Praca zespołowa z wykorzystaniem GITa</vt:lpstr>
      <vt:lpstr>Klonowanie zdalnego repozytorium polecenie: git clone</vt:lpstr>
      <vt:lpstr>Zadanie 5</vt:lpstr>
      <vt:lpstr>Zadanie 5 c.d.</vt:lpstr>
      <vt:lpstr>Praca z branchami</vt:lpstr>
      <vt:lpstr>Zadanie 6</vt:lpstr>
      <vt:lpstr>Wysłanie zmian do repozytorium polecenie: git push</vt:lpstr>
      <vt:lpstr>Scalanie gałęzi do mastera polecenie: git merge</vt:lpstr>
      <vt:lpstr>Zadanie 7</vt:lpstr>
      <vt:lpstr>Pobranie i scalenie zmian ze zdalnego repo polecenie: git pull</vt:lpstr>
      <vt:lpstr>Konflikty polecenie: git push</vt:lpstr>
      <vt:lpstr>Konflikty polecenie: git pull</vt:lpstr>
      <vt:lpstr>Konflikty polecenie: git diff </vt:lpstr>
      <vt:lpstr>Konflikty polecenie: git blame</vt:lpstr>
      <vt:lpstr>Konflikty polecenie: git mergetool</vt:lpstr>
      <vt:lpstr>Zadanie 8</vt:lpstr>
      <vt:lpstr>Podsumowanie</vt:lpstr>
      <vt:lpstr>Wskazywanie snapshota </vt:lpstr>
      <vt:lpstr>Pobranie zmian ze zdalnego repo polecenie: git fetch</vt:lpstr>
      <vt:lpstr>Stashowanie plików polecenie: git stash</vt:lpstr>
      <vt:lpstr>Stashowanie plików polecenie: git stash</vt:lpstr>
      <vt:lpstr>Wyłączenie plików z wersjonowania plik: .gitignore</vt:lpstr>
      <vt:lpstr>Wyłączenie plików z wersjonowania plik: .gitignore</vt:lpstr>
      <vt:lpstr>Wyłączenie plików z wersjonowania plik: .gitignore</vt:lpstr>
      <vt:lpstr>Wyłączenie plików z wersjonowania plik: .gitignore</vt:lpstr>
      <vt:lpstr>Zadanie x</vt:lpstr>
      <vt:lpstr>Usuwanie plików ze staging area polecenie: git reset</vt:lpstr>
      <vt:lpstr>Usuwanie plików z repozytorium polecenie: git rm</vt:lpstr>
      <vt:lpstr>Przenoszenie plików polecenie: git mv</vt:lpstr>
      <vt:lpstr>Zadanie x</vt:lpstr>
      <vt:lpstr>Zapamiętanie danych uwierzytelniających konfiguracja loginu i hasła</vt:lpstr>
      <vt:lpstr>”Czyste” repozytorium polecenie: git init / git clone --bare</vt:lpstr>
      <vt:lpstr>Identyfikacja autora zmiany polecenie: git blame</vt:lpstr>
      <vt:lpstr>Konfiguracja GITa Poziomy konfiguracji i pliki konfiguracyjne</vt:lpstr>
      <vt:lpstr>Konfiguracja GITa polecenie: git config</vt:lpstr>
      <vt:lpstr>Konfiguracja GITa zmienne konfiguracyjne</vt:lpstr>
      <vt:lpstr>Materiały</vt:lpstr>
      <vt:lpstr>Pytania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guidance (Delete from presentation)</dc:title>
  <dc:creator>Joanna Nowakowska</dc:creator>
  <cp:lastModifiedBy>Julia Czarnowska</cp:lastModifiedBy>
  <cp:revision>222</cp:revision>
  <dcterms:created xsi:type="dcterms:W3CDTF">2019-11-06T13:29:35Z</dcterms:created>
  <dcterms:modified xsi:type="dcterms:W3CDTF">2019-11-20T14:33:27Z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0x010100C2D62C810AD47D4E8157D00D23CDE4D1</vt:lpwstr>
  </property>
</Properties>
</file>